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33"/>
  </p:notesMasterIdLst>
  <p:sldIdLst>
    <p:sldId id="294" r:id="rId2"/>
    <p:sldId id="289" r:id="rId3"/>
    <p:sldId id="288" r:id="rId4"/>
    <p:sldId id="287" r:id="rId5"/>
    <p:sldId id="303" r:id="rId6"/>
    <p:sldId id="304" r:id="rId7"/>
    <p:sldId id="295" r:id="rId8"/>
    <p:sldId id="296" r:id="rId9"/>
    <p:sldId id="300" r:id="rId10"/>
    <p:sldId id="306" r:id="rId11"/>
    <p:sldId id="309" r:id="rId12"/>
    <p:sldId id="313" r:id="rId13"/>
    <p:sldId id="314" r:id="rId14"/>
    <p:sldId id="297" r:id="rId15"/>
    <p:sldId id="319" r:id="rId16"/>
    <p:sldId id="320" r:id="rId17"/>
    <p:sldId id="302" r:id="rId18"/>
    <p:sldId id="272" r:id="rId19"/>
    <p:sldId id="279" r:id="rId20"/>
    <p:sldId id="281" r:id="rId21"/>
    <p:sldId id="283" r:id="rId22"/>
    <p:sldId id="274" r:id="rId23"/>
    <p:sldId id="307" r:id="rId24"/>
    <p:sldId id="315" r:id="rId25"/>
    <p:sldId id="316" r:id="rId26"/>
    <p:sldId id="310" r:id="rId27"/>
    <p:sldId id="311" r:id="rId28"/>
    <p:sldId id="312" r:id="rId29"/>
    <p:sldId id="317" r:id="rId30"/>
    <p:sldId id="301" r:id="rId31"/>
    <p:sldId id="30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/>
    <p:restoredTop sz="91263"/>
  </p:normalViewPr>
  <p:slideViewPr>
    <p:cSldViewPr snapToGrid="0" snapToObjects="1">
      <p:cViewPr varScale="1">
        <p:scale>
          <a:sx n="90" d="100"/>
          <a:sy n="90" d="100"/>
        </p:scale>
        <p:origin x="30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03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CEC30-EDD7-D245-8FCE-774D4F9A286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52928-A149-6E4E-8B3A-4FE61B36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93875-676B-4DF0-8A2A-4A7E9419CB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93875-676B-4DF0-8A2A-4A7E9419CB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93875-676B-4DF0-8A2A-4A7E9419CB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6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83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0763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923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5412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908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8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0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4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D50C0-D0BE-91E4-20E2-1133E8876742}"/>
              </a:ext>
            </a:extLst>
          </p:cNvPr>
          <p:cNvSpPr txBox="1">
            <a:spLocks/>
          </p:cNvSpPr>
          <p:nvPr/>
        </p:nvSpPr>
        <p:spPr>
          <a:xfrm>
            <a:off x="431800" y="1625797"/>
            <a:ext cx="9423400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Future of 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Clinical Science Training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3600" dirty="0" err="1">
                <a:solidFill>
                  <a:srgbClr val="000000"/>
                </a:solidFill>
                <a:latin typeface="+mj-lt"/>
              </a:rPr>
              <a:t>Keanan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Joyner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University of California, Berkeley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70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44DA-280E-48CE-BB3C-828EB692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Internship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B330-AFE1-450F-8288-8A1C8E3B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believe internship is the portion of the training process that is most adaptable to the changing needs of the future</a:t>
            </a:r>
          </a:p>
          <a:p>
            <a:endParaRPr lang="en-US" dirty="0"/>
          </a:p>
          <a:p>
            <a:r>
              <a:rPr lang="en-US" dirty="0"/>
              <a:t>Tail wagging the dog?</a:t>
            </a:r>
          </a:p>
        </p:txBody>
      </p:sp>
    </p:spTree>
    <p:extLst>
      <p:ext uri="{BB962C8B-B14F-4D97-AF65-F5344CB8AC3E}">
        <p14:creationId xmlns:p14="http://schemas.microsoft.com/office/powerpoint/2010/main" val="8569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4653-AE18-BA04-374A-0610EC44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Future is Increasingly </a:t>
            </a:r>
            <a:r>
              <a:rPr lang="en-US" b="1" i="1" u="sng" dirty="0"/>
              <a:t>Digital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5611B-608C-2F2F-F35B-CF1856A8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0" y="1349645"/>
            <a:ext cx="3841134" cy="5440622"/>
          </a:xfrm>
          <a:prstGeom prst="rect">
            <a:avLst/>
          </a:prstGeom>
        </p:spPr>
      </p:pic>
      <p:pic>
        <p:nvPicPr>
          <p:cNvPr id="6" name="image7.png">
            <a:extLst>
              <a:ext uri="{FF2B5EF4-FFF2-40B4-BE49-F238E27FC236}">
                <a16:creationId xmlns:a16="http://schemas.microsoft.com/office/drawing/2014/main" id="{40AF513B-B684-173D-7E51-99C4352D60E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67830" y="2499972"/>
            <a:ext cx="6959600" cy="4148667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179339-DE2F-4C72-C1DC-FF1251DF325F}"/>
              </a:ext>
            </a:extLst>
          </p:cNvPr>
          <p:cNvSpPr txBox="1"/>
          <p:nvPr/>
        </p:nvSpPr>
        <p:spPr>
          <a:xfrm>
            <a:off x="4838565" y="1576642"/>
            <a:ext cx="6888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Percentage of adults aged 18 and over who had received any treatment for their mental health in the past 12 months, by age group and year: United States, 2019–2021</a:t>
            </a:r>
          </a:p>
        </p:txBody>
      </p:sp>
    </p:spTree>
    <p:extLst>
      <p:ext uri="{BB962C8B-B14F-4D97-AF65-F5344CB8AC3E}">
        <p14:creationId xmlns:p14="http://schemas.microsoft.com/office/powerpoint/2010/main" val="1029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687F9-C0FE-F33A-589F-A16CCB2EB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812799"/>
            <a:ext cx="9705561" cy="54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1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BABA-85A2-51D3-EF94-1E72D73C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D67E-3665-F281-E659-E1AC3899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establishing “equivalence” of teletherapy/assessment as in-person work – what happens when the client has spotty </a:t>
            </a:r>
            <a:r>
              <a:rPr lang="en-US" dirty="0" err="1"/>
              <a:t>wifi</a:t>
            </a:r>
            <a:r>
              <a:rPr lang="en-US" dirty="0"/>
              <a:t>? Doesn’t have a private room?</a:t>
            </a:r>
          </a:p>
          <a:p>
            <a:endParaRPr lang="en-US" dirty="0"/>
          </a:p>
          <a:p>
            <a:r>
              <a:rPr lang="en-US" dirty="0"/>
              <a:t>Stepped care models blending digital and traditional intervention elements should increase in priority</a:t>
            </a:r>
          </a:p>
          <a:p>
            <a:endParaRPr lang="en-US" dirty="0"/>
          </a:p>
          <a:p>
            <a:r>
              <a:rPr lang="en-US" dirty="0"/>
              <a:t>Research samples – AI and large language models (LLMs) are advancing </a:t>
            </a:r>
            <a:r>
              <a:rPr lang="en-US" b="1" i="1" dirty="0"/>
              <a:t>fast</a:t>
            </a:r>
            <a:r>
              <a:rPr lang="en-US" dirty="0"/>
              <a:t>. We need to quickly establish fieldwide norms about online research, bot detection, and data quality screening</a:t>
            </a:r>
          </a:p>
        </p:txBody>
      </p:sp>
    </p:spTree>
    <p:extLst>
      <p:ext uri="{BB962C8B-B14F-4D97-AF65-F5344CB8AC3E}">
        <p14:creationId xmlns:p14="http://schemas.microsoft.com/office/powerpoint/2010/main" val="11413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0F6D-F89C-4C68-A546-4949A817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1320800"/>
          </a:xfrm>
        </p:spPr>
        <p:txBody>
          <a:bodyPr/>
          <a:lstStyle/>
          <a:p>
            <a:r>
              <a:rPr lang="en-US" dirty="0"/>
              <a:t>3. The Future is </a:t>
            </a:r>
            <a:r>
              <a:rPr lang="en-US" i="1" dirty="0"/>
              <a:t>Drastically</a:t>
            </a:r>
            <a:r>
              <a:rPr lang="en-US" dirty="0"/>
              <a:t> More </a:t>
            </a:r>
            <a:r>
              <a:rPr lang="en-US" b="1" i="1" u="sng" dirty="0"/>
              <a:t>Diverse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EB9F-2565-4F57-B55A-10F0810A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3843867" cy="4578878"/>
          </a:xfrm>
        </p:spPr>
        <p:txBody>
          <a:bodyPr>
            <a:normAutofit/>
          </a:bodyPr>
          <a:lstStyle/>
          <a:p>
            <a:r>
              <a:rPr lang="en-US" sz="2000" dirty="0"/>
              <a:t>By 2050, the Census Bureau projects: </a:t>
            </a:r>
          </a:p>
          <a:p>
            <a:pPr lvl="1"/>
            <a:r>
              <a:rPr lang="en-US" sz="1800" dirty="0"/>
              <a:t>Non-Hispanic Whites will be under 50% of U.S. population</a:t>
            </a:r>
          </a:p>
          <a:p>
            <a:pPr lvl="1"/>
            <a:r>
              <a:rPr lang="en-US" sz="1800" dirty="0"/>
              <a:t>The proportion of African Americans will have grown by 30+%</a:t>
            </a:r>
          </a:p>
          <a:p>
            <a:pPr lvl="1"/>
            <a:r>
              <a:rPr lang="en-US" sz="1800" dirty="0"/>
              <a:t>The proportion of Hispanics will have grown by 60+% </a:t>
            </a:r>
          </a:p>
          <a:p>
            <a:pPr lvl="1"/>
            <a:r>
              <a:rPr lang="en-US" sz="1800" dirty="0"/>
              <a:t>The proportion of Asian Americans will have more than </a:t>
            </a:r>
            <a:r>
              <a:rPr lang="en-US" sz="1800" i="1" dirty="0"/>
              <a:t>doubled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71900-505A-4630-901C-7A8EF2683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519" y="1609531"/>
            <a:ext cx="6523825" cy="48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FE33-9A21-52A9-4A5D-83084AF4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is </a:t>
            </a:r>
            <a:r>
              <a:rPr lang="en-US" b="1" i="1" u="sng" dirty="0"/>
              <a:t>Great</a:t>
            </a:r>
            <a:r>
              <a:rPr lang="en-US" dirty="0"/>
              <a:t> for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2E200-A7AB-752F-A96A-275BC2F5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68" y="2219325"/>
            <a:ext cx="838200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F09F9-9B3E-33A2-C273-9E6C9AE3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46" y="3973512"/>
            <a:ext cx="49053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820F0-EE4B-D671-DA21-A5C5F9F8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543743"/>
            <a:ext cx="7803723" cy="57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09D5-CB5A-4CB8-A962-AC7BF73D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19" y="609600"/>
            <a:ext cx="9067800" cy="1320800"/>
          </a:xfrm>
        </p:spPr>
        <p:txBody>
          <a:bodyPr/>
          <a:lstStyle/>
          <a:p>
            <a:r>
              <a:rPr lang="en-US" dirty="0"/>
              <a:t>If we don’t measure it, we won’t change 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48B77C-1E7E-43CC-B56D-B2E06326F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555" y="1930400"/>
            <a:ext cx="474692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7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361B-FA10-4608-AA4F-6DD711E7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2" y="277607"/>
            <a:ext cx="9863667" cy="901559"/>
          </a:xfrm>
        </p:spPr>
        <p:txBody>
          <a:bodyPr/>
          <a:lstStyle/>
          <a:p>
            <a:r>
              <a:rPr lang="en-US" dirty="0"/>
              <a:t>How bad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D8EE0-596C-4EEF-909B-84F88B97E17B}"/>
              </a:ext>
            </a:extLst>
          </p:cNvPr>
          <p:cNvSpPr txBox="1"/>
          <p:nvPr/>
        </p:nvSpPr>
        <p:spPr>
          <a:xfrm>
            <a:off x="75343" y="5628782"/>
            <a:ext cx="12041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Science Foundation, National Center for Science and Engineering Statistics. </a:t>
            </a:r>
            <a:r>
              <a:rPr lang="en-US" i="1" dirty="0"/>
              <a:t>Doctorate Recipients from U.S. Universities: 2021</a:t>
            </a:r>
            <a:r>
              <a:rPr lang="en-US" dirty="0"/>
              <a:t>. Available at </a:t>
            </a:r>
            <a:r>
              <a:rPr lang="en-US" u="sng" dirty="0"/>
              <a:t>https://ncses.nsf.gov/pubs/nsf23300/data-tables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Census data: https://www.census.gov/quickfacts/fact/table/US/PST045222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62C7D-42C3-A428-4D93-93C37BF00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0" y="1514050"/>
            <a:ext cx="8516850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361B-FA10-4608-AA4F-6DD711E7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2543-3783-4F74-8D50-650A7EDC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Practically, achieving equal representation would involve solving several aspects of structural racism, but I only have like 10 minutes left…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Low hanging fruit: </a:t>
            </a:r>
            <a:r>
              <a:rPr lang="en-US" sz="3200" b="1" dirty="0"/>
              <a:t>Prioritize </a:t>
            </a:r>
            <a:r>
              <a:rPr lang="en-US" sz="3200" b="1" i="1" u="sng" dirty="0"/>
              <a:t>pool utilization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00E9A-2FC3-447C-A38E-730C64C26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46"/>
          <a:stretch/>
        </p:blipFill>
        <p:spPr>
          <a:xfrm>
            <a:off x="1089212" y="922620"/>
            <a:ext cx="7918076" cy="44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36E0-60F7-430C-A951-C11C3374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7" y="1225193"/>
            <a:ext cx="3538591" cy="44076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Key Concept: The Leaky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C2612-8349-4802-9156-2A0FEAF1F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154" y="103754"/>
            <a:ext cx="7708161" cy="66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4DEE-CD8C-49CC-8EAA-4818A45C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7263"/>
            <a:ext cx="9433113" cy="1012594"/>
          </a:xfrm>
        </p:spPr>
        <p:txBody>
          <a:bodyPr/>
          <a:lstStyle/>
          <a:p>
            <a:pPr algn="ctr"/>
            <a:r>
              <a:rPr lang="en-US" dirty="0"/>
              <a:t>Special Juncture – Undergrad to Grad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8A51F-B87A-4531-2041-292DD2F3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8" y="1445942"/>
            <a:ext cx="9332991" cy="41420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BC327FB-F6F8-437D-9B09-0319610C4631}"/>
              </a:ext>
            </a:extLst>
          </p:cNvPr>
          <p:cNvSpPr/>
          <p:nvPr/>
        </p:nvSpPr>
        <p:spPr>
          <a:xfrm>
            <a:off x="6395388" y="4268387"/>
            <a:ext cx="1126748" cy="525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0C9844-B523-402A-B615-AE5871A285F4}"/>
              </a:ext>
            </a:extLst>
          </p:cNvPr>
          <p:cNvSpPr/>
          <p:nvPr/>
        </p:nvSpPr>
        <p:spPr>
          <a:xfrm>
            <a:off x="2873828" y="4030377"/>
            <a:ext cx="1126747" cy="525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86055C-77BA-BCC9-214C-CF45111F7C8D}"/>
              </a:ext>
            </a:extLst>
          </p:cNvPr>
          <p:cNvSpPr/>
          <p:nvPr/>
        </p:nvSpPr>
        <p:spPr>
          <a:xfrm>
            <a:off x="8348134" y="4819259"/>
            <a:ext cx="846666" cy="4131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D6E2-24F5-476B-BB33-10EC36FF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30" y="334303"/>
            <a:ext cx="7623425" cy="1874641"/>
          </a:xfrm>
        </p:spPr>
        <p:txBody>
          <a:bodyPr/>
          <a:lstStyle/>
          <a:p>
            <a:r>
              <a:rPr lang="en-US" dirty="0"/>
              <a:t>Undergrad to Grad School 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A2B9-46E9-46F0-AC59-582C97971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21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Student Interest:</a:t>
            </a:r>
          </a:p>
          <a:p>
            <a:pPr lvl="1"/>
            <a:r>
              <a:rPr lang="en-US" sz="2800" dirty="0"/>
              <a:t>1) “grad school isn’t for me”</a:t>
            </a:r>
          </a:p>
          <a:p>
            <a:pPr lvl="1"/>
            <a:r>
              <a:rPr lang="en-US" sz="2800" dirty="0"/>
              <a:t>2) “I can’t afford a PhD”</a:t>
            </a:r>
          </a:p>
          <a:p>
            <a:pPr lvl="1"/>
            <a:r>
              <a:rPr lang="en-US" sz="2800" dirty="0"/>
              <a:t>3) “I’m not qualified”</a:t>
            </a:r>
          </a:p>
          <a:p>
            <a:pPr lvl="1"/>
            <a:endParaRPr lang="en-US" sz="2800" dirty="0"/>
          </a:p>
          <a:p>
            <a:r>
              <a:rPr lang="en-US" sz="3200" dirty="0"/>
              <a:t>Institutional Responsibilities:</a:t>
            </a:r>
          </a:p>
          <a:p>
            <a:pPr lvl="1"/>
            <a:r>
              <a:rPr lang="en-US" sz="2800" dirty="0"/>
              <a:t>1) what’s our stats on pool utilization?</a:t>
            </a:r>
          </a:p>
          <a:p>
            <a:pPr lvl="1"/>
            <a:r>
              <a:rPr lang="en-US" sz="2800" dirty="0"/>
              <a:t>2) do we have any strategy for attracting applicants?</a:t>
            </a:r>
          </a:p>
          <a:p>
            <a:pPr lvl="1"/>
            <a:r>
              <a:rPr lang="en-US" sz="2800" dirty="0"/>
              <a:t>3) are we preparing </a:t>
            </a:r>
            <a:r>
              <a:rPr lang="en-US" sz="2800" b="1" i="1" dirty="0"/>
              <a:t>our</a:t>
            </a:r>
            <a:r>
              <a:rPr lang="en-US" sz="2800" dirty="0"/>
              <a:t> undergrad applicants well?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99590-DC06-43EF-9457-00D6D260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96" y="159839"/>
            <a:ext cx="4284274" cy="243627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6EB6F0-6685-4B56-89C2-E6CFB64F83DD}"/>
              </a:ext>
            </a:extLst>
          </p:cNvPr>
          <p:cNvSpPr/>
          <p:nvPr/>
        </p:nvSpPr>
        <p:spPr>
          <a:xfrm>
            <a:off x="9479599" y="1681002"/>
            <a:ext cx="729465" cy="8551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7529-6237-477D-89DC-7B7744EB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Internship (part 2)</a:t>
            </a:r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058606D1-ECE9-B174-65AA-9E818EE6C88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4535" y="1811866"/>
            <a:ext cx="5904000" cy="4004734"/>
          </a:xfrm>
          <a:prstGeom prst="rect">
            <a:avLst/>
          </a:prstGeom>
          <a:ln/>
        </p:spPr>
      </p:pic>
      <p:pic>
        <p:nvPicPr>
          <p:cNvPr id="5" name="image24.png">
            <a:extLst>
              <a:ext uri="{FF2B5EF4-FFF2-40B4-BE49-F238E27FC236}">
                <a16:creationId xmlns:a16="http://schemas.microsoft.com/office/drawing/2014/main" id="{6731B2EC-CC25-3772-7F48-FEA176165E2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97133" y="1515532"/>
            <a:ext cx="4817533" cy="49741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13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7529-6237-477D-89DC-7B7744EB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Internship (part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034AD-FBC3-1D9C-8D6B-DF1663C8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56" y="1653910"/>
            <a:ext cx="7653623" cy="45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7529-6237-477D-89DC-7B7744EB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Internship (part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5FFEC-C184-9ECA-A1BE-1C8CB81F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95" y="1617133"/>
            <a:ext cx="8474907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F389-722C-9ACA-0CAB-F7D04177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12199" cy="1320800"/>
          </a:xfrm>
        </p:spPr>
        <p:txBody>
          <a:bodyPr/>
          <a:lstStyle/>
          <a:p>
            <a:r>
              <a:rPr lang="en-US" dirty="0"/>
              <a:t>Ginther et al. (2011)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1C84F-D8F9-1ABF-1794-584251EB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780117"/>
            <a:ext cx="694837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3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FFAC-62B4-5993-761C-57E1DD7A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Hoppe et al. (2019)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38754-793B-B7A6-A91B-287BC480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7" y="1780116"/>
            <a:ext cx="90011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CBC1A-FD1B-4903-6C0E-3FF2AC8A0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00" y="0"/>
            <a:ext cx="5346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3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6D30-D493-4E7C-0E3D-D7690A37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2192867"/>
            <a:ext cx="9262533" cy="247226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We’ve got some very real challenges ahead – but I believe in our community. Do you?</a:t>
            </a:r>
          </a:p>
        </p:txBody>
      </p:sp>
    </p:spTree>
    <p:extLst>
      <p:ext uri="{BB962C8B-B14F-4D97-AF65-F5344CB8AC3E}">
        <p14:creationId xmlns:p14="http://schemas.microsoft.com/office/powerpoint/2010/main" val="353017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2405-A2D9-E79A-C83A-1D30666F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roles as clinical scientists?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8B6D-43A7-6A78-A328-454C6845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160589"/>
            <a:ext cx="8839200" cy="3880773"/>
          </a:xfrm>
        </p:spPr>
        <p:txBody>
          <a:bodyPr>
            <a:normAutofit/>
          </a:bodyPr>
          <a:lstStyle/>
          <a:p>
            <a:r>
              <a:rPr lang="en-US" sz="2000" dirty="0"/>
              <a:t>“The central goal of clinical psychology is to reduce the suffering caused by mental illness”</a:t>
            </a:r>
          </a:p>
          <a:p>
            <a:r>
              <a:rPr lang="en-US" sz="2000" dirty="0"/>
              <a:t>“Clinical psychology—a field anchored on the deep integration of basic science and clinical practice—is uniquely positioned to serve as a transdisciplinary hub for this research”</a:t>
            </a:r>
          </a:p>
          <a:p>
            <a:r>
              <a:rPr lang="en-US" sz="2000" dirty="0"/>
              <a:t>“Too Much Science!” vs. “Too Little Science!”</a:t>
            </a:r>
          </a:p>
          <a:p>
            <a:endParaRPr lang="en-US" sz="2000" dirty="0"/>
          </a:p>
          <a:p>
            <a:pPr algn="ctr"/>
            <a:r>
              <a:rPr lang="en-US" sz="2000" b="1" i="1" dirty="0"/>
              <a:t>Core question: How do we address the needs of our nation (and the world) that look to us to relieve the burden of mental illness?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3BDF8-D49E-25B9-2E5B-0F6E6ABC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2160589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3B9E6-3930-B268-3FB5-39B030210AFF}"/>
              </a:ext>
            </a:extLst>
          </p:cNvPr>
          <p:cNvSpPr txBox="1"/>
          <p:nvPr/>
        </p:nvSpPr>
        <p:spPr>
          <a:xfrm>
            <a:off x="75344" y="5809886"/>
            <a:ext cx="1204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Gee, D. G., DeYoung, K. A., McLaughlin, K. A., Tillman, R. M., </a:t>
            </a:r>
            <a:r>
              <a:rPr lang="en-US" dirty="0" err="1"/>
              <a:t>Barch</a:t>
            </a:r>
            <a:r>
              <a:rPr lang="en-US" dirty="0"/>
              <a:t>, D. M., Forbes, E. E., ... &amp; </a:t>
            </a:r>
            <a:r>
              <a:rPr lang="en-US" dirty="0" err="1"/>
              <a:t>Shackman</a:t>
            </a:r>
            <a:r>
              <a:rPr lang="en-US" dirty="0"/>
              <a:t>, A. J. (2022). Training the next generation of clinical psychological scientists: A data-driven call to action. </a:t>
            </a:r>
            <a:r>
              <a:rPr lang="en-US" i="1" dirty="0"/>
              <a:t>Annual Review of Clinical Psychology</a:t>
            </a:r>
            <a:r>
              <a:rPr lang="en-US" dirty="0"/>
              <a:t>, </a:t>
            </a:r>
            <a:r>
              <a:rPr lang="en-US" i="1" dirty="0"/>
              <a:t>18</a:t>
            </a:r>
            <a:r>
              <a:rPr lang="en-US" dirty="0"/>
              <a:t>, 43-70.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C5F50E3-F7D2-CCC8-B2BB-C7B9DA0A3624}"/>
              </a:ext>
            </a:extLst>
          </p:cNvPr>
          <p:cNvSpPr txBox="1">
            <a:spLocks/>
          </p:cNvSpPr>
          <p:nvPr/>
        </p:nvSpPr>
        <p:spPr>
          <a:xfrm>
            <a:off x="9626601" y="5035894"/>
            <a:ext cx="1929673" cy="4247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Dylan Gee</a:t>
            </a:r>
          </a:p>
        </p:txBody>
      </p:sp>
    </p:spTree>
    <p:extLst>
      <p:ext uri="{BB962C8B-B14F-4D97-AF65-F5344CB8AC3E}">
        <p14:creationId xmlns:p14="http://schemas.microsoft.com/office/powerpoint/2010/main" val="2616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ECFB-012F-480B-BD0F-1D664883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6861"/>
            <a:ext cx="3854528" cy="370839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“There is never a time in the future in which we will work out our salvation. The challenge is in the moment, the time is always now.”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FF054-A412-4271-AC29-0303BCEB3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783046"/>
            <a:ext cx="3854528" cy="604866"/>
          </a:xfrm>
        </p:spPr>
        <p:txBody>
          <a:bodyPr>
            <a:normAutofit/>
          </a:bodyPr>
          <a:lstStyle/>
          <a:p>
            <a:r>
              <a:rPr lang="en-US" sz="1800" dirty="0"/>
              <a:t>	- James Baldwin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72CEE-6A09-4895-BB34-1397E9BE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87" y="951379"/>
            <a:ext cx="4588809" cy="45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11A0-596D-4E38-9AF7-78A7D414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10" y="1811867"/>
            <a:ext cx="9475195" cy="3716866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/>
              <a:t>The Future Is What We Make It</a:t>
            </a:r>
          </a:p>
        </p:txBody>
      </p:sp>
    </p:spTree>
    <p:extLst>
      <p:ext uri="{BB962C8B-B14F-4D97-AF65-F5344CB8AC3E}">
        <p14:creationId xmlns:p14="http://schemas.microsoft.com/office/powerpoint/2010/main" val="325530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5F89-6ABE-E724-0B53-06465582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care?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A73A59-2DFE-4F9C-A15C-2083DF2E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1464601"/>
            <a:ext cx="6784297" cy="47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5F89-6ABE-E724-0B53-06465582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care?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6E92E77-E25B-4AA2-AFAE-9F8980BE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19" y="1464601"/>
            <a:ext cx="6784297" cy="47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5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5F89-6ABE-E724-0B53-06465582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care?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4DF4E0-E370-4F54-8F8D-A2BADCA8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4" y="1531836"/>
            <a:ext cx="6104480" cy="47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4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11A0-596D-4E38-9AF7-78A7D414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10" y="1811867"/>
            <a:ext cx="9475195" cy="3716866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/>
              <a:t>The Future Is What We Make It</a:t>
            </a:r>
          </a:p>
        </p:txBody>
      </p:sp>
    </p:spTree>
    <p:extLst>
      <p:ext uri="{BB962C8B-B14F-4D97-AF65-F5344CB8AC3E}">
        <p14:creationId xmlns:p14="http://schemas.microsoft.com/office/powerpoint/2010/main" val="30763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5D05-2004-474F-9728-19553230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Future is </a:t>
            </a:r>
            <a:r>
              <a:rPr lang="en-US" b="1" i="1" u="sng" dirty="0"/>
              <a:t>Multidisciplinary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9CA2-920F-49EE-8A04-AF407416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surveys have been conducted on clinical psychology trainees, and one consistent result has been the </a:t>
            </a:r>
            <a:r>
              <a:rPr lang="en-US" i="1" dirty="0"/>
              <a:t>extraordinary</a:t>
            </a:r>
            <a:r>
              <a:rPr lang="en-US" dirty="0"/>
              <a:t> diversity of training goals</a:t>
            </a:r>
          </a:p>
          <a:p>
            <a:pPr lvl="1"/>
            <a:r>
              <a:rPr lang="en-US" dirty="0"/>
              <a:t>Varying amounts of clinical practice</a:t>
            </a:r>
          </a:p>
          <a:p>
            <a:pPr lvl="1"/>
            <a:r>
              <a:rPr lang="en-US" dirty="0"/>
              <a:t>Varying research methods</a:t>
            </a:r>
          </a:p>
          <a:p>
            <a:pPr lvl="1"/>
            <a:r>
              <a:rPr lang="en-US" dirty="0"/>
              <a:t>Varying settings for work</a:t>
            </a:r>
          </a:p>
          <a:p>
            <a:endParaRPr lang="en-US" dirty="0"/>
          </a:p>
          <a:p>
            <a:r>
              <a:rPr lang="en-US" dirty="0"/>
              <a:t>How do we accommodate such different training goals under the single umbrella of “clinical science”?</a:t>
            </a:r>
          </a:p>
          <a:p>
            <a:pPr lvl="1"/>
            <a:r>
              <a:rPr lang="en-US" dirty="0"/>
              <a:t>A lot of well-meaning proposals boil down to… “more training” – but where do we add into our curriculums? Where’s the space?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3036-8CDD-4CAA-81B3-DB9EE325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6997-1428-4AD6-9D87-A6669182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268" y="1938866"/>
            <a:ext cx="6282265" cy="2819401"/>
          </a:xfrm>
        </p:spPr>
        <p:txBody>
          <a:bodyPr/>
          <a:lstStyle/>
          <a:p>
            <a:r>
              <a:rPr lang="en-US" dirty="0"/>
              <a:t>Less hours in the clinic -&gt; more hours for other things?</a:t>
            </a:r>
          </a:p>
          <a:p>
            <a:pPr lvl="1"/>
            <a:r>
              <a:rPr lang="en-US" dirty="0"/>
              <a:t>Let’s also not </a:t>
            </a:r>
            <a:r>
              <a:rPr lang="en-US" i="1" dirty="0"/>
              <a:t>over</a:t>
            </a:r>
            <a:r>
              <a:rPr lang="en-US" dirty="0"/>
              <a:t>correct</a:t>
            </a:r>
          </a:p>
          <a:p>
            <a:pPr lvl="2"/>
            <a:r>
              <a:rPr lang="en-US" sz="1600" dirty="0"/>
              <a:t>Integration is key</a:t>
            </a:r>
          </a:p>
          <a:p>
            <a:pPr lvl="1"/>
            <a:endParaRPr lang="en-US" dirty="0"/>
          </a:p>
          <a:p>
            <a:r>
              <a:rPr lang="en-US" dirty="0"/>
              <a:t>Minimum competencies for potential practitioners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76B06-F322-D22B-D774-525E1E7C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2603500" cy="34713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72F1A-2DDA-239E-9709-57E5063941F9}"/>
              </a:ext>
            </a:extLst>
          </p:cNvPr>
          <p:cNvSpPr txBox="1">
            <a:spLocks/>
          </p:cNvSpPr>
          <p:nvPr/>
        </p:nvSpPr>
        <p:spPr>
          <a:xfrm>
            <a:off x="677334" y="5418045"/>
            <a:ext cx="3854528" cy="6048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Therese Kemper</a:t>
            </a:r>
          </a:p>
        </p:txBody>
      </p:sp>
    </p:spTree>
    <p:extLst>
      <p:ext uri="{BB962C8B-B14F-4D97-AF65-F5344CB8AC3E}">
        <p14:creationId xmlns:p14="http://schemas.microsoft.com/office/powerpoint/2010/main" val="14649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{3A6A567E-7B58-254A-B1E8-F73B623D6E76}tf10001060</Template>
  <TotalTime>5347</TotalTime>
  <Words>818</Words>
  <Application>Microsoft Office PowerPoint</Application>
  <PresentationFormat>Widescreen</PresentationFormat>
  <Paragraphs>84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What are our roles as clinical scientists?</vt:lpstr>
      <vt:lpstr>How much do we care?</vt:lpstr>
      <vt:lpstr>How much do we care?</vt:lpstr>
      <vt:lpstr>How much do we care?</vt:lpstr>
      <vt:lpstr>The Future Is What We Make It</vt:lpstr>
      <vt:lpstr>1. The Future is Multidisciplinary</vt:lpstr>
      <vt:lpstr>Clinical Training</vt:lpstr>
      <vt:lpstr>Flexibility in Internship (part 1)</vt:lpstr>
      <vt:lpstr>2. The Future is Increasingly Digital</vt:lpstr>
      <vt:lpstr>PowerPoint Presentation</vt:lpstr>
      <vt:lpstr>Research Implications</vt:lpstr>
      <vt:lpstr>3. The Future is Drastically More Diverse</vt:lpstr>
      <vt:lpstr>Diversity is Great for Science</vt:lpstr>
      <vt:lpstr>PowerPoint Presentation</vt:lpstr>
      <vt:lpstr>If we don’t measure it, we won’t change it</vt:lpstr>
      <vt:lpstr>How bad is it?</vt:lpstr>
      <vt:lpstr>How bad is it?</vt:lpstr>
      <vt:lpstr>Key Concept: The Leaky Pipeline</vt:lpstr>
      <vt:lpstr>Special Juncture – Undergrad to Grad</vt:lpstr>
      <vt:lpstr>Undergrad to Grad School Junctions</vt:lpstr>
      <vt:lpstr>Flexibility in Internship (part 2)</vt:lpstr>
      <vt:lpstr>Flexibility in Internship (part 2)</vt:lpstr>
      <vt:lpstr>Flexibility in Internship (part 2)</vt:lpstr>
      <vt:lpstr>Ginther et al. (2011)</vt:lpstr>
      <vt:lpstr>Hoppe et al. (2019)</vt:lpstr>
      <vt:lpstr>PowerPoint Presentation</vt:lpstr>
      <vt:lpstr>We’ve got some very real challenges ahead – but I believe in our community. Do you?</vt:lpstr>
      <vt:lpstr>“There is never a time in the future in which we will work out our salvation. The challenge is in the moment, the time is always now.”</vt:lpstr>
      <vt:lpstr>The Future Is What We Make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25 years of the Academy of Psychological Clinical Science (APCS):  Our Past, Present, and Future</dc:title>
  <dc:creator>Yee-Bradbury, Cindy</dc:creator>
  <cp:lastModifiedBy>Keanan Joyner</cp:lastModifiedBy>
  <cp:revision>68</cp:revision>
  <dcterms:created xsi:type="dcterms:W3CDTF">2021-04-15T03:50:32Z</dcterms:created>
  <dcterms:modified xsi:type="dcterms:W3CDTF">2023-05-04T03:52:06Z</dcterms:modified>
</cp:coreProperties>
</file>