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41.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42.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Default Extension="xlsx" ContentType="application/vnd.openxmlformats-officedocument.spreadsheetml.sheet"/>
  <Override PartName="/ppt/slides/slide21.xml" ContentType="application/vnd.openxmlformats-officedocument.presentationml.slide+xml"/>
  <Override PartName="/ppt/slides/slide40.xml" ContentType="application/vnd.openxmlformats-officedocument.presentationml.slide+xml"/>
  <Override PartName="/ppt/notesSlides/notesSlide51.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52.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charts/chart3.xml" ContentType="application/vnd.openxmlformats-officedocument.drawingml.chart+xml"/>
  <Override PartName="/ppt/notesSlides/notesSlide40.xml" ContentType="application/vnd.openxmlformats-officedocument.presentationml.notesSlide+xml"/>
  <Override PartName="/ppt/theme/themeOverride3.xml" ContentType="application/vnd.openxmlformats-officedocument.themeOverr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56"/>
  </p:notesMasterIdLst>
  <p:sldIdLst>
    <p:sldId id="256" r:id="rId2"/>
    <p:sldId id="257" r:id="rId3"/>
    <p:sldId id="284" r:id="rId4"/>
    <p:sldId id="274" r:id="rId5"/>
    <p:sldId id="288" r:id="rId6"/>
    <p:sldId id="291" r:id="rId7"/>
    <p:sldId id="285" r:id="rId8"/>
    <p:sldId id="258" r:id="rId9"/>
    <p:sldId id="263" r:id="rId10"/>
    <p:sldId id="262" r:id="rId11"/>
    <p:sldId id="264" r:id="rId12"/>
    <p:sldId id="266" r:id="rId13"/>
    <p:sldId id="267" r:id="rId14"/>
    <p:sldId id="268" r:id="rId15"/>
    <p:sldId id="313" r:id="rId16"/>
    <p:sldId id="270" r:id="rId17"/>
    <p:sldId id="269" r:id="rId18"/>
    <p:sldId id="292" r:id="rId19"/>
    <p:sldId id="315" r:id="rId20"/>
    <p:sldId id="271" r:id="rId21"/>
    <p:sldId id="293" r:id="rId22"/>
    <p:sldId id="314" r:id="rId23"/>
    <p:sldId id="275" r:id="rId24"/>
    <p:sldId id="276" r:id="rId25"/>
    <p:sldId id="277" r:id="rId26"/>
    <p:sldId id="278" r:id="rId27"/>
    <p:sldId id="279" r:id="rId28"/>
    <p:sldId id="280" r:id="rId29"/>
    <p:sldId id="281" r:id="rId30"/>
    <p:sldId id="282" r:id="rId31"/>
    <p:sldId id="283" r:id="rId32"/>
    <p:sldId id="259" r:id="rId33"/>
    <p:sldId id="316" r:id="rId34"/>
    <p:sldId id="290" r:id="rId35"/>
    <p:sldId id="260" r:id="rId36"/>
    <p:sldId id="294" r:id="rId37"/>
    <p:sldId id="295" r:id="rId38"/>
    <p:sldId id="296" r:id="rId39"/>
    <p:sldId id="298" r:id="rId40"/>
    <p:sldId id="297" r:id="rId41"/>
    <p:sldId id="300" r:id="rId42"/>
    <p:sldId id="301" r:id="rId43"/>
    <p:sldId id="302" r:id="rId44"/>
    <p:sldId id="309" r:id="rId45"/>
    <p:sldId id="303" r:id="rId46"/>
    <p:sldId id="307" r:id="rId47"/>
    <p:sldId id="317" r:id="rId48"/>
    <p:sldId id="308" r:id="rId49"/>
    <p:sldId id="306" r:id="rId50"/>
    <p:sldId id="318" r:id="rId51"/>
    <p:sldId id="319" r:id="rId52"/>
    <p:sldId id="299" r:id="rId53"/>
    <p:sldId id="310" r:id="rId54"/>
    <p:sldId id="32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12" autoAdjust="0"/>
    <p:restoredTop sz="94629" autoAdjust="0"/>
  </p:normalViewPr>
  <p:slideViewPr>
    <p:cSldViewPr snapToGrid="0" snapToObjects="1">
      <p:cViewPr>
        <p:scale>
          <a:sx n="75" d="100"/>
          <a:sy n="75" d="100"/>
        </p:scale>
        <p:origin x="-1320" y="-1344"/>
      </p:cViewPr>
      <p:guideLst>
        <p:guide orient="horz" pos="2160"/>
        <p:guide pos="2880"/>
      </p:guideLst>
    </p:cSldViewPr>
  </p:slideViewPr>
  <p:outlineViewPr>
    <p:cViewPr>
      <p:scale>
        <a:sx n="33" d="100"/>
        <a:sy n="33" d="100"/>
      </p:scale>
      <p:origin x="36264" y="12544"/>
    </p:cViewPr>
  </p:outlineViewPr>
  <p:notesTextViewPr>
    <p:cViewPr>
      <p:scale>
        <a:sx n="100" d="100"/>
        <a:sy n="100" d="100"/>
      </p:scale>
      <p:origin x="0" y="0"/>
    </p:cViewPr>
  </p:notesTextViewPr>
  <p:notesViewPr>
    <p:cSldViewPr snapToGrid="0" snapToObjects="1">
      <p:cViewPr varScale="1">
        <p:scale>
          <a:sx n="125" d="100"/>
          <a:sy n="125" d="100"/>
        </p:scale>
        <p:origin x="-396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lrMapOvr bg1="dk1" tx1="lt1" bg2="dk2" tx2="lt2" accent1="accent1" accent2="accent2" accent3="accent3" accent4="accent4" accent5="accent5" accent6="accent6" hlink="hlink" folHlink="folHlink"/>
  <c:chart>
    <c:title>
      <c:tx>
        <c:rich>
          <a:bodyPr/>
          <a:lstStyle/>
          <a:p>
            <a:pPr>
              <a:defRPr/>
            </a:pPr>
            <a:r>
              <a:rPr lang="en-US"/>
              <a:t>2015 Data By Category</a:t>
            </a:r>
          </a:p>
        </c:rich>
      </c:tx>
      <c:layout>
        <c:manualLayout>
          <c:xMode val="edge"/>
          <c:yMode val="edge"/>
          <c:x val="0.22210760049684"/>
          <c:y val="0.08027197239824"/>
        </c:manualLayout>
      </c:layout>
    </c:title>
    <c:view3D>
      <c:rAngAx val="1"/>
    </c:view3D>
    <c:plotArea>
      <c:layout>
        <c:manualLayout>
          <c:layoutTarget val="inner"/>
          <c:xMode val="edge"/>
          <c:yMode val="edge"/>
          <c:x val="0.000550782308226391"/>
          <c:y val="0.201933522165599"/>
          <c:w val="0.54189115082405"/>
          <c:h val="0.740960659570147"/>
        </c:manualLayout>
      </c:layout>
      <c:pie3DChart>
        <c:varyColors val="1"/>
        <c:ser>
          <c:idx val="0"/>
          <c:order val="0"/>
          <c:tx>
            <c:strRef>
              <c:f>Sheet1!$B$1</c:f>
              <c:strCache>
                <c:ptCount val="1"/>
                <c:pt idx="0">
                  <c:v>Column1</c:v>
                </c:pt>
              </c:strCache>
            </c:strRef>
          </c:tx>
          <c:explosion val="25"/>
          <c:dLbls>
            <c:dLbl>
              <c:idx val="0"/>
              <c:layout>
                <c:manualLayout>
                  <c:x val="-0.104091875990855"/>
                  <c:y val="-0.0771013348323053"/>
                </c:manualLayout>
              </c:layout>
              <c:showVal val="1"/>
            </c:dLbl>
            <c:showVal val="1"/>
            <c:showLeaderLines val="1"/>
          </c:dLbls>
          <c:cat>
            <c:strRef>
              <c:f>Sheet1!$A$2:$A$4</c:f>
              <c:strCache>
                <c:ptCount val="3"/>
                <c:pt idx="0">
                  <c:v>Doctoral Programs</c:v>
                </c:pt>
                <c:pt idx="1">
                  <c:v>Internship Progams</c:v>
                </c:pt>
                <c:pt idx="2">
                  <c:v>Postdoc Programs</c:v>
                </c:pt>
              </c:strCache>
            </c:strRef>
          </c:cat>
          <c:val>
            <c:numRef>
              <c:f>Sheet1!$B$2:$B$4</c:f>
              <c:numCache>
                <c:formatCode>General</c:formatCode>
                <c:ptCount val="3"/>
                <c:pt idx="0">
                  <c:v>375.0</c:v>
                </c:pt>
                <c:pt idx="1">
                  <c:v>496.0</c:v>
                </c:pt>
                <c:pt idx="2">
                  <c:v>107.0</c:v>
                </c:pt>
              </c:numCache>
            </c:numRef>
          </c:val>
        </c:ser>
        <c:dLbls/>
      </c:pie3DChart>
    </c:plotArea>
    <c:legend>
      <c:legendPos val="r"/>
      <c:layout>
        <c:manualLayout>
          <c:xMode val="edge"/>
          <c:yMode val="edge"/>
          <c:x val="0.534659516663108"/>
          <c:y val="0.293141444693243"/>
          <c:w val="0.424728660474701"/>
          <c:h val="0.482725393700787"/>
        </c:manualLayout>
      </c:layout>
    </c:legend>
    <c:plotVisOnly val="1"/>
    <c:dispBlanksAs val="zero"/>
  </c:chart>
  <c:txPr>
    <a:bodyPr/>
    <a:lstStyle/>
    <a:p>
      <a:pPr>
        <a:defRPr sz="1800">
          <a:solidFill>
            <a:srgbClr val="000000"/>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lrMapOvr bg1="dk1" tx1="lt1" bg2="dk2" tx2="lt2" accent1="accent1" accent2="accent2" accent3="accent3" accent4="accent4" accent5="accent5" accent6="accent6" hlink="hlink" folHlink="folHlink"/>
  <c:chart>
    <c:title>
      <c:tx>
        <c:rich>
          <a:bodyPr/>
          <a:lstStyle/>
          <a:p>
            <a:pPr>
              <a:defRPr/>
            </a:pPr>
            <a:r>
              <a:rPr lang="en-US" dirty="0"/>
              <a:t>2015 Data By </a:t>
            </a:r>
            <a:r>
              <a:rPr lang="en-US" u="sng" dirty="0"/>
              <a:t>Doctoral Area</a:t>
            </a:r>
          </a:p>
        </c:rich>
      </c:tx>
      <c:layout>
        <c:manualLayout>
          <c:xMode val="edge"/>
          <c:yMode val="edge"/>
          <c:x val="0.148573326771654"/>
          <c:y val="0.0"/>
        </c:manualLayout>
      </c:layout>
    </c:title>
    <c:view3D>
      <c:rotX val="30"/>
      <c:perspective val="30"/>
    </c:view3D>
    <c:plotArea>
      <c:layout>
        <c:manualLayout>
          <c:layoutTarget val="inner"/>
          <c:xMode val="edge"/>
          <c:yMode val="edge"/>
          <c:x val="0.124165026246719"/>
          <c:y val="0.248788631889764"/>
          <c:w val="0.604978182414698"/>
          <c:h val="0.69279749015748"/>
        </c:manualLayout>
      </c:layout>
      <c:pie3DChart>
        <c:varyColors val="1"/>
        <c:ser>
          <c:idx val="0"/>
          <c:order val="0"/>
          <c:tx>
            <c:strRef>
              <c:f>Sheet1!$B$1</c:f>
              <c:strCache>
                <c:ptCount val="1"/>
                <c:pt idx="0">
                  <c:v>Doctoral Programs (N = 371)</c:v>
                </c:pt>
              </c:strCache>
            </c:strRef>
          </c:tx>
          <c:explosion val="25"/>
          <c:dLbls>
            <c:dLbl>
              <c:idx val="0"/>
              <c:layout>
                <c:manualLayout>
                  <c:x val="-0.145445374015748"/>
                  <c:y val="-0.113634596456693"/>
                </c:manualLayout>
              </c:layout>
              <c:tx>
                <c:rich>
                  <a:bodyPr/>
                  <a:lstStyle/>
                  <a:p>
                    <a:r>
                      <a:rPr lang="en-US" dirty="0" smtClean="0"/>
                      <a:t>235</a:t>
                    </a:r>
                    <a:endParaRPr lang="en-US" dirty="0"/>
                  </a:p>
                </c:rich>
              </c:tx>
              <c:showVal val="1"/>
            </c:dLbl>
            <c:dLbl>
              <c:idx val="1"/>
              <c:tx>
                <c:rich>
                  <a:bodyPr/>
                  <a:lstStyle/>
                  <a:p>
                    <a:r>
                      <a:rPr lang="en-US" smtClean="0"/>
                      <a:t>71</a:t>
                    </a:r>
                    <a:endParaRPr lang="en-US" dirty="0"/>
                  </a:p>
                </c:rich>
              </c:tx>
              <c:showVal val="1"/>
            </c:dLbl>
            <c:dLbl>
              <c:idx val="2"/>
              <c:tx>
                <c:rich>
                  <a:bodyPr/>
                  <a:lstStyle/>
                  <a:p>
                    <a:r>
                      <a:rPr lang="en-US" smtClean="0"/>
                      <a:t>62</a:t>
                    </a:r>
                    <a:endParaRPr lang="en-US"/>
                  </a:p>
                </c:rich>
              </c:tx>
              <c:showVal val="1"/>
            </c:dLbl>
            <c:dLbl>
              <c:idx val="3"/>
              <c:tx>
                <c:rich>
                  <a:bodyPr/>
                  <a:lstStyle/>
                  <a:p>
                    <a:r>
                      <a:rPr lang="en-US" smtClean="0"/>
                      <a:t>3</a:t>
                    </a:r>
                    <a:endParaRPr lang="en-US"/>
                  </a:p>
                </c:rich>
              </c:tx>
              <c:showVal val="1"/>
            </c:dLbl>
            <c:showVal val="1"/>
            <c:showLeaderLines val="1"/>
          </c:dLbls>
          <c:cat>
            <c:strRef>
              <c:f>Sheet1!$A$2:$A$5</c:f>
              <c:strCache>
                <c:ptCount val="4"/>
                <c:pt idx="0">
                  <c:v>Clinical</c:v>
                </c:pt>
                <c:pt idx="1">
                  <c:v>Counseling</c:v>
                </c:pt>
                <c:pt idx="2">
                  <c:v>School</c:v>
                </c:pt>
                <c:pt idx="3">
                  <c:v>Combined</c:v>
                </c:pt>
              </c:strCache>
            </c:strRef>
          </c:cat>
          <c:val>
            <c:numRef>
              <c:f>Sheet1!$B$2:$B$5</c:f>
              <c:numCache>
                <c:formatCode>General</c:formatCode>
                <c:ptCount val="4"/>
                <c:pt idx="0">
                  <c:v>235.0</c:v>
                </c:pt>
                <c:pt idx="1">
                  <c:v>69.0</c:v>
                </c:pt>
                <c:pt idx="2">
                  <c:v>59.0</c:v>
                </c:pt>
                <c:pt idx="3">
                  <c:v>8.0</c:v>
                </c:pt>
              </c:numCache>
            </c:numRef>
          </c:val>
        </c:ser>
        <c:dLbls/>
      </c:pie3DChart>
    </c:plotArea>
    <c:legend>
      <c:legendPos val="r"/>
    </c:legend>
    <c:plotVisOnly val="1"/>
    <c:dispBlanksAs val="zero"/>
  </c:chart>
  <c:txPr>
    <a:bodyPr/>
    <a:lstStyle/>
    <a:p>
      <a:pPr>
        <a:defRPr sz="1800">
          <a:solidFill>
            <a:srgbClr val="000000"/>
          </a:solidFill>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lrMapOvr bg1="dk1" tx1="lt1" bg2="dk2" tx2="lt2" accent1="accent1" accent2="accent2" accent3="accent3" accent4="accent4" accent5="accent5" accent6="accent6" hlink="hlink" folHlink="folHlink"/>
  <c:chart>
    <c:title>
      <c:tx>
        <c:rich>
          <a:bodyPr/>
          <a:lstStyle/>
          <a:p>
            <a:pPr>
              <a:defRPr/>
            </a:pPr>
            <a:r>
              <a:rPr lang="en-US" dirty="0" smtClean="0"/>
              <a:t>By </a:t>
            </a:r>
            <a:r>
              <a:rPr lang="en-US" dirty="0"/>
              <a:t>Program Degree (N = 239)</a:t>
            </a:r>
          </a:p>
        </c:rich>
      </c:tx>
      <c:layout>
        <c:manualLayout>
          <c:xMode val="edge"/>
          <c:yMode val="edge"/>
          <c:x val="0.193315452755905"/>
          <c:y val="0.065625"/>
        </c:manualLayout>
      </c:layout>
    </c:title>
    <c:view3D>
      <c:rotX val="75"/>
      <c:perspective val="30"/>
    </c:view3D>
    <c:plotArea>
      <c:layout>
        <c:manualLayout>
          <c:layoutTarget val="inner"/>
          <c:xMode val="edge"/>
          <c:yMode val="edge"/>
          <c:x val="0.123149606299213"/>
          <c:y val="0.18980437992126"/>
          <c:w val="0.686596948818898"/>
          <c:h val="0.710765994094488"/>
        </c:manualLayout>
      </c:layout>
      <c:pie3DChart>
        <c:varyColors val="1"/>
        <c:ser>
          <c:idx val="0"/>
          <c:order val="0"/>
          <c:tx>
            <c:strRef>
              <c:f>Sheet1!$B$1</c:f>
              <c:strCache>
                <c:ptCount val="1"/>
                <c:pt idx="0">
                  <c:v>Clinical Doctoral Programs (235)</c:v>
                </c:pt>
              </c:strCache>
            </c:strRef>
          </c:tx>
          <c:explosion val="25"/>
          <c:dLbls>
            <c:dLbl>
              <c:idx val="0"/>
              <c:tx>
                <c:rich>
                  <a:bodyPr/>
                  <a:lstStyle/>
                  <a:p>
                    <a:r>
                      <a:rPr lang="en-US" smtClean="0"/>
                      <a:t>175</a:t>
                    </a:r>
                    <a:endParaRPr lang="en-US"/>
                  </a:p>
                </c:rich>
              </c:tx>
              <c:showVal val="1"/>
            </c:dLbl>
            <c:dLbl>
              <c:idx val="1"/>
              <c:tx>
                <c:rich>
                  <a:bodyPr/>
                  <a:lstStyle/>
                  <a:p>
                    <a:r>
                      <a:rPr lang="en-US" smtClean="0"/>
                      <a:t>64</a:t>
                    </a:r>
                    <a:endParaRPr lang="en-US"/>
                  </a:p>
                </c:rich>
              </c:tx>
              <c:showVal val="1"/>
            </c:dLbl>
            <c:showVal val="1"/>
            <c:showLeaderLines val="1"/>
          </c:dLbls>
          <c:cat>
            <c:strRef>
              <c:f>Sheet1!$A$2:$A$3</c:f>
              <c:strCache>
                <c:ptCount val="2"/>
                <c:pt idx="0">
                  <c:v>Ph.D.</c:v>
                </c:pt>
                <c:pt idx="1">
                  <c:v>Psy.D.</c:v>
                </c:pt>
              </c:strCache>
            </c:strRef>
          </c:cat>
          <c:val>
            <c:numRef>
              <c:f>Sheet1!$B$2:$B$3</c:f>
              <c:numCache>
                <c:formatCode>General</c:formatCode>
                <c:ptCount val="2"/>
                <c:pt idx="0">
                  <c:v>173.0</c:v>
                </c:pt>
                <c:pt idx="1">
                  <c:v>62.0</c:v>
                </c:pt>
              </c:numCache>
            </c:numRef>
          </c:val>
        </c:ser>
        <c:dLbls/>
      </c:pie3DChart>
    </c:plotArea>
    <c:legend>
      <c:legendPos val="r"/>
      <c:layout>
        <c:manualLayout>
          <c:xMode val="edge"/>
          <c:yMode val="edge"/>
          <c:x val="0.747479494750656"/>
          <c:y val="0.408483021653543"/>
          <c:w val="0.198353838582677"/>
          <c:h val="0.251533464566929"/>
        </c:manualLayout>
      </c:layout>
    </c:legend>
    <c:plotVisOnly val="1"/>
    <c:dispBlanksAs val="zero"/>
  </c:chart>
  <c:txPr>
    <a:bodyPr/>
    <a:lstStyle/>
    <a:p>
      <a:pPr>
        <a:defRPr sz="1800">
          <a:solidFill>
            <a:srgbClr val="000000"/>
          </a:solidFil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lrMapOvr bg1="dk1" tx1="lt1" bg2="dk2" tx2="lt2" accent1="accent1" accent2="accent2" accent3="accent3" accent4="accent4" accent5="accent5" accent6="accent6" hlink="hlink" folHlink="folHlink"/>
  <c:chart>
    <c:title>
      <c:tx>
        <c:rich>
          <a:bodyPr/>
          <a:lstStyle/>
          <a:p>
            <a:pPr>
              <a:defRPr/>
            </a:pPr>
            <a:r>
              <a:rPr lang="en-US"/>
              <a:t>Percent of All Students by Degree (2014)</a:t>
            </a:r>
          </a:p>
        </c:rich>
      </c:tx>
      <c:layout>
        <c:manualLayout>
          <c:xMode val="edge"/>
          <c:yMode val="edge"/>
          <c:x val="0.100610400262467"/>
          <c:y val="0.096875"/>
        </c:manualLayout>
      </c:layout>
    </c:title>
    <c:view3D>
      <c:rotX val="30"/>
      <c:perspective val="30"/>
    </c:view3D>
    <c:plotArea>
      <c:layout>
        <c:manualLayout>
          <c:layoutTarget val="inner"/>
          <c:xMode val="edge"/>
          <c:yMode val="edge"/>
          <c:x val="0.119492454068241"/>
          <c:y val="0.20855437992126"/>
          <c:w val="0.547896817585302"/>
          <c:h val="0.710765994094488"/>
        </c:manualLayout>
      </c:layout>
      <c:pie3DChart>
        <c:varyColors val="1"/>
        <c:ser>
          <c:idx val="0"/>
          <c:order val="0"/>
          <c:tx>
            <c:strRef>
              <c:f>Sheet1!$B$1</c:f>
              <c:strCache>
                <c:ptCount val="1"/>
                <c:pt idx="0">
                  <c:v>Percent of Graduate Students</c:v>
                </c:pt>
              </c:strCache>
            </c:strRef>
          </c:tx>
          <c:dPt>
            <c:idx val="0"/>
            <c:explosion val="16"/>
          </c:dPt>
          <c:dPt>
            <c:idx val="1"/>
            <c:explosion val="8"/>
          </c:dPt>
          <c:dLbls>
            <c:dLbl>
              <c:idx val="0"/>
              <c:tx>
                <c:rich>
                  <a:bodyPr/>
                  <a:lstStyle/>
                  <a:p>
                    <a:r>
                      <a:rPr lang="en-US" smtClean="0"/>
                      <a:t>47</a:t>
                    </a:r>
                    <a:endParaRPr lang="en-US"/>
                  </a:p>
                </c:rich>
              </c:tx>
              <c:showVal val="1"/>
            </c:dLbl>
            <c:dLbl>
              <c:idx val="1"/>
              <c:tx>
                <c:rich>
                  <a:bodyPr/>
                  <a:lstStyle/>
                  <a:p>
                    <a:r>
                      <a:rPr lang="en-US" smtClean="0"/>
                      <a:t>53</a:t>
                    </a:r>
                    <a:endParaRPr lang="en-US"/>
                  </a:p>
                </c:rich>
              </c:tx>
              <c:showVal val="1"/>
            </c:dLbl>
            <c:showVal val="1"/>
            <c:showLeaderLines val="1"/>
          </c:dLbls>
          <c:cat>
            <c:strRef>
              <c:f>Sheet1!$A$2:$A$3</c:f>
              <c:strCache>
                <c:ptCount val="2"/>
                <c:pt idx="0">
                  <c:v>Ph.D. Programs</c:v>
                </c:pt>
                <c:pt idx="1">
                  <c:v>Psy.D. Programs</c:v>
                </c:pt>
              </c:strCache>
            </c:strRef>
          </c:cat>
          <c:val>
            <c:numRef>
              <c:f>Sheet1!$B$2:$B$3</c:f>
              <c:numCache>
                <c:formatCode>General</c:formatCode>
                <c:ptCount val="2"/>
                <c:pt idx="0">
                  <c:v>47.0</c:v>
                </c:pt>
                <c:pt idx="1">
                  <c:v>53.0</c:v>
                </c:pt>
              </c:numCache>
            </c:numRef>
          </c:val>
        </c:ser>
        <c:dLbls/>
      </c:pie3DChart>
    </c:plotArea>
    <c:legend>
      <c:legendPos val="r"/>
      <c:layout>
        <c:manualLayout>
          <c:xMode val="edge"/>
          <c:yMode val="edge"/>
          <c:x val="0.691048392388451"/>
          <c:y val="0.464733021653543"/>
          <c:w val="0.308951607611549"/>
          <c:h val="0.173408464566929"/>
        </c:manualLayout>
      </c:layout>
    </c:legend>
    <c:plotVisOnly val="1"/>
    <c:dispBlanksAs val="zero"/>
  </c:chart>
  <c:txPr>
    <a:bodyPr/>
    <a:lstStyle/>
    <a:p>
      <a:pPr>
        <a:defRPr sz="1800">
          <a:solidFill>
            <a:srgbClr val="000000"/>
          </a:solidFill>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autoTitleDeleted val="1"/>
    <c:view3D>
      <c:rAngAx val="1"/>
    </c:view3D>
    <c:plotArea>
      <c:layout>
        <c:manualLayout>
          <c:layoutTarget val="inner"/>
          <c:xMode val="edge"/>
          <c:yMode val="edge"/>
          <c:x val="0.197975229658793"/>
          <c:y val="0.158499753937008"/>
          <c:w val="0.689524770341207"/>
          <c:h val="0.687455954724409"/>
        </c:manualLayout>
      </c:layout>
      <c:bar3DChart>
        <c:barDir val="col"/>
        <c:grouping val="stacked"/>
        <c:ser>
          <c:idx val="0"/>
          <c:order val="0"/>
          <c:tx>
            <c:strRef>
              <c:f>Sheet1!$B$1</c:f>
              <c:strCache>
                <c:ptCount val="1"/>
                <c:pt idx="0">
                  <c:v>Mean No. Students Per Program</c:v>
                </c:pt>
              </c:strCache>
            </c:strRef>
          </c:tx>
          <c:dPt>
            <c:idx val="1"/>
            <c:spPr>
              <a:solidFill>
                <a:schemeClr val="accent2">
                  <a:lumMod val="60000"/>
                  <a:lumOff val="40000"/>
                </a:schemeClr>
              </a:solidFill>
            </c:spPr>
          </c:dPt>
          <c:dLbls>
            <c:dLbl>
              <c:idx val="0"/>
              <c:tx>
                <c:rich>
                  <a:bodyPr/>
                  <a:lstStyle/>
                  <a:p>
                    <a:r>
                      <a:rPr lang="en-US" smtClean="0"/>
                      <a:t>53</a:t>
                    </a:r>
                    <a:endParaRPr lang="en-US"/>
                  </a:p>
                </c:rich>
              </c:tx>
              <c:showVal val="1"/>
            </c:dLbl>
            <c:dLbl>
              <c:idx val="1"/>
              <c:tx>
                <c:rich>
                  <a:bodyPr/>
                  <a:lstStyle/>
                  <a:p>
                    <a:r>
                      <a:rPr lang="en-US" smtClean="0"/>
                      <a:t>163</a:t>
                    </a:r>
                    <a:endParaRPr lang="en-US"/>
                  </a:p>
                </c:rich>
              </c:tx>
              <c:showVal val="1"/>
            </c:dLbl>
            <c:showVal val="1"/>
          </c:dLbls>
          <c:cat>
            <c:strRef>
              <c:f>Sheet1!$A$2:$A$3</c:f>
              <c:strCache>
                <c:ptCount val="2"/>
                <c:pt idx="0">
                  <c:v>Ph.D.</c:v>
                </c:pt>
                <c:pt idx="1">
                  <c:v>Psy.D.</c:v>
                </c:pt>
              </c:strCache>
            </c:strRef>
          </c:cat>
          <c:val>
            <c:numRef>
              <c:f>Sheet1!$B$2:$B$3</c:f>
              <c:numCache>
                <c:formatCode>General</c:formatCode>
                <c:ptCount val="2"/>
                <c:pt idx="0">
                  <c:v>53.0</c:v>
                </c:pt>
                <c:pt idx="1">
                  <c:v>178.0</c:v>
                </c:pt>
              </c:numCache>
            </c:numRef>
          </c:val>
        </c:ser>
        <c:dLbls/>
        <c:shape val="box"/>
        <c:axId val="307888056"/>
        <c:axId val="307891064"/>
        <c:axId val="0"/>
      </c:bar3DChart>
      <c:catAx>
        <c:axId val="307888056"/>
        <c:scaling>
          <c:orientation val="minMax"/>
        </c:scaling>
        <c:axPos val="b"/>
        <c:tickLblPos val="nextTo"/>
        <c:crossAx val="307891064"/>
        <c:crosses val="autoZero"/>
        <c:auto val="1"/>
        <c:lblAlgn val="ctr"/>
        <c:lblOffset val="100"/>
      </c:catAx>
      <c:valAx>
        <c:axId val="307891064"/>
        <c:scaling>
          <c:orientation val="minMax"/>
        </c:scaling>
        <c:axPos val="l"/>
        <c:majorGridlines/>
        <c:title>
          <c:tx>
            <c:rich>
              <a:bodyPr/>
              <a:lstStyle/>
              <a:p>
                <a:pPr>
                  <a:defRPr/>
                </a:pPr>
                <a:r>
                  <a:rPr lang="en-US"/>
                  <a:t>Mean Number</a:t>
                </a:r>
              </a:p>
            </c:rich>
          </c:tx>
        </c:title>
        <c:numFmt formatCode="General" sourceLinked="1"/>
        <c:tickLblPos val="nextTo"/>
        <c:crossAx val="307888056"/>
        <c:crosses val="autoZero"/>
        <c:crossBetween val="between"/>
      </c:valAx>
    </c:plotArea>
    <c:plotVisOnly val="1"/>
    <c:dispBlanksAs val="gap"/>
  </c:chart>
  <c:txPr>
    <a:bodyPr/>
    <a:lstStyle/>
    <a:p>
      <a:pPr>
        <a:defRPr sz="1800">
          <a:solidFill>
            <a:schemeClr val="tx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C40B2-F10B-674D-A500-CCE07080A41C}" type="datetimeFigureOut">
              <a:rPr lang="en-US" smtClean="0"/>
              <a:pPr/>
              <a:t>2/22/16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8C003-709C-7E42-9BD5-316CA3974E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6319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this invitation to talk about Psychological Clinical Science: Past, Present, and Future.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17288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233820"/>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682783"/>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resource for history of psychology.</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626294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resource for history of clinical psychology.</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866799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850678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most widely cited paper, based on my presidential address to SSCP in 1990.  It was influenced by a paper published in 1972 by one of my mentors, Julian B. Rotter.  Little had changed since he wrote his paper.  I thought the points I made were simple and straightforward, but the paper caused a stir.  I still believe the points are relevant.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529933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have accused me of tilting at windmills, like a “Don Quixote,”…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9855990"/>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t>
            </a:r>
            <a:r>
              <a:rPr lang="en-US" dirty="0"/>
              <a:t>I </a:t>
            </a:r>
            <a:r>
              <a:rPr lang="en-US" dirty="0" smtClean="0"/>
              <a:t>see it as a </a:t>
            </a:r>
            <a:r>
              <a:rPr lang="en-US" dirty="0"/>
              <a:t>moral </a:t>
            </a:r>
            <a:r>
              <a:rPr lang="en-US" dirty="0" smtClean="0"/>
              <a:t>play.  We owe it to the public to build </a:t>
            </a:r>
            <a:r>
              <a:rPr lang="en-US" dirty="0"/>
              <a:t>clinical psychology on solid scientific </a:t>
            </a:r>
            <a:r>
              <a:rPr lang="en-US" dirty="0" smtClean="0"/>
              <a:t>foundations, and to make claims and provide services that are </a:t>
            </a:r>
            <a:r>
              <a:rPr lang="en-US" dirty="0"/>
              <a:t>honest, tested</a:t>
            </a:r>
            <a:r>
              <a:rPr lang="en-US" dirty="0" smtClean="0"/>
              <a:t>, valid, and cost-effective .</a:t>
            </a:r>
            <a:endParaRPr lang="en-US" dirty="0"/>
          </a:p>
          <a:p>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4652735"/>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3528765"/>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836464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22</a:t>
            </a:r>
            <a:r>
              <a:rPr lang="en-US" baseline="30000" dirty="0" smtClean="0"/>
              <a:t>nd</a:t>
            </a:r>
            <a:r>
              <a:rPr lang="en-US" dirty="0" smtClean="0"/>
              <a:t>, 2015 in New York, NY, is a very fitting time and place to reflect on the evolution of Psychological </a:t>
            </a:r>
            <a:r>
              <a:rPr lang="en-US" smtClean="0"/>
              <a:t>Clinical Science.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012035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75391"/>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435503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052582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521862"/>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435097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 elaborated.</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048960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620672"/>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elaborated.</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6492191"/>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elaborated.</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9946549"/>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17024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1994, Indiana University hosted a conference in Bloomington on “Clinical Science in the 21</a:t>
            </a:r>
            <a:r>
              <a:rPr lang="en-US" baseline="30000" dirty="0" smtClean="0"/>
              <a:t>st</a:t>
            </a:r>
            <a:r>
              <a:rPr lang="en-US" dirty="0" smtClean="0"/>
              <a:t> Century,” with support from I.U., APS, and NIMH.  The conference resulted in the founding of the Academy of Psychological Clinical Science the following year. </a:t>
            </a:r>
          </a:p>
          <a:p>
            <a:endParaRPr lang="en-US" dirty="0"/>
          </a:p>
          <a:p>
            <a:r>
              <a:rPr lang="en-US" dirty="0" smtClean="0"/>
              <a:t>The invited participants at the conference, shown in this photo, were:</a:t>
            </a:r>
          </a:p>
          <a:p>
            <a:r>
              <a:rPr lang="en-US" dirty="0" smtClean="0"/>
              <a:t>Front Row:  Susan O’Leary, Mark </a:t>
            </a:r>
            <a:r>
              <a:rPr lang="en-US" dirty="0" err="1" smtClean="0"/>
              <a:t>Whisman</a:t>
            </a:r>
            <a:r>
              <a:rPr lang="en-US" dirty="0" smtClean="0"/>
              <a:t>, Greg Miller, Ana Marie </a:t>
            </a:r>
            <a:r>
              <a:rPr lang="en-US" dirty="0" err="1" smtClean="0"/>
              <a:t>Cauce</a:t>
            </a:r>
            <a:r>
              <a:rPr lang="en-US" dirty="0" smtClean="0"/>
              <a:t>, Michael </a:t>
            </a:r>
            <a:r>
              <a:rPr lang="en-US" dirty="0" err="1" smtClean="0"/>
              <a:t>Telch</a:t>
            </a:r>
            <a:r>
              <a:rPr lang="en-US" dirty="0" smtClean="0"/>
              <a:t>, Jane Steinberg, Ian Evans, Alan Kraut.</a:t>
            </a:r>
          </a:p>
          <a:p>
            <a:r>
              <a:rPr lang="en-US" dirty="0" smtClean="0"/>
              <a:t>Middle Seated:  Alan Lang, Judy Conger, Beth </a:t>
            </a:r>
            <a:r>
              <a:rPr lang="en-US" dirty="0" err="1" smtClean="0"/>
              <a:t>Meyerowitz</a:t>
            </a:r>
            <a:r>
              <a:rPr lang="en-US" dirty="0" smtClean="0"/>
              <a:t>, Bill Ray, Rob </a:t>
            </a:r>
            <a:r>
              <a:rPr lang="en-US" dirty="0" err="1" smtClean="0"/>
              <a:t>DeRubeis</a:t>
            </a:r>
            <a:r>
              <a:rPr lang="en-US" dirty="0" smtClean="0"/>
              <a:t>, Bob </a:t>
            </a:r>
            <a:r>
              <a:rPr lang="en-US" dirty="0" err="1" smtClean="0"/>
              <a:t>Levenson</a:t>
            </a:r>
            <a:r>
              <a:rPr lang="en-US" dirty="0" smtClean="0"/>
              <a:t>, Dick </a:t>
            </a:r>
            <a:r>
              <a:rPr lang="en-US" dirty="0" err="1" smtClean="0"/>
              <a:t>Bootzin</a:t>
            </a:r>
            <a:r>
              <a:rPr lang="en-US" dirty="0" smtClean="0"/>
              <a:t>.</a:t>
            </a:r>
          </a:p>
          <a:p>
            <a:r>
              <a:rPr lang="en-US" dirty="0" smtClean="0"/>
              <a:t>Back Row:  Scott Monroe, Blaine Ditto, Ken </a:t>
            </a:r>
            <a:r>
              <a:rPr lang="en-US" dirty="0" err="1" smtClean="0"/>
              <a:t>Sher</a:t>
            </a:r>
            <a:r>
              <a:rPr lang="en-US" dirty="0" smtClean="0"/>
              <a:t>, Bob Simons Steve Beck, Will Grove, Tim Baker, Don </a:t>
            </a:r>
            <a:r>
              <a:rPr lang="en-US" dirty="0" err="1" smtClean="0"/>
              <a:t>Fowles</a:t>
            </a:r>
            <a:r>
              <a:rPr lang="en-US" dirty="0" smtClean="0"/>
              <a:t>, Neil </a:t>
            </a:r>
            <a:r>
              <a:rPr lang="en-US" dirty="0" err="1" smtClean="0"/>
              <a:t>Schneiderman</a:t>
            </a:r>
            <a:r>
              <a:rPr lang="en-US" dirty="0" smtClean="0"/>
              <a:t>, Susan Campbell,, Ken Heller, Laura </a:t>
            </a:r>
            <a:r>
              <a:rPr lang="en-US" dirty="0" err="1" smtClean="0"/>
              <a:t>Carstensen</a:t>
            </a:r>
            <a:r>
              <a:rPr lang="en-US" dirty="0" smtClean="0"/>
              <a:t>, Dick McFall.</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8263349"/>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446168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565029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Note:  as of May 2015, there were 29 accredited programs, with the addition of Temple University’s PhD program in psychological clinical science.  More programs are in the process of applying.</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6781600"/>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286465"/>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7411197"/>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1178820"/>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436677"/>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1324790"/>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4847387"/>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358492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today we are celebrating the 20</a:t>
            </a:r>
            <a:r>
              <a:rPr lang="en-US" baseline="30000" dirty="0" smtClean="0"/>
              <a:t>th</a:t>
            </a:r>
            <a:r>
              <a:rPr lang="en-US" dirty="0" smtClean="0"/>
              <a:t> Anniversary of the birth of the Academy (APCS), which held its first meeting here in NYC in association with the annual APS convention.</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8825855"/>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2769502"/>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170033"/>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2256892"/>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Note:  </a:t>
            </a:r>
            <a:r>
              <a:rPr lang="en-US" dirty="0" err="1" smtClean="0"/>
              <a:t>Centerstone</a:t>
            </a:r>
            <a:r>
              <a:rPr lang="en-US" dirty="0" smtClean="0"/>
              <a:t> CMHC is the largest CMHC in the U.S., with centers in four states.  It is recognized as one of the very best CMHC organizations.</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9801512"/>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224883"/>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5139301"/>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065858"/>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2684621"/>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8620849"/>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49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71664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20 years, the Academy has grown to have 73 member—62 PhD programs and 11 internship programs—in 34 states and 2 provinces, as shown on this map.  As you can see, it is a broad based organization.</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956644"/>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50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5778034"/>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51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5646257"/>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8C003-709C-7E42-9BD5-316CA3974E43}" type="slidenum">
              <a:rPr lang="en-US" smtClean="0"/>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3003389"/>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8C003-709C-7E42-9BD5-316CA3974E43}" type="slidenum">
              <a:rPr lang="en-US" smtClean="0"/>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407299"/>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88C003-709C-7E42-9BD5-316CA3974E43}" type="slidenum">
              <a:rPr lang="en-US" smtClean="0"/>
              <a:pPr/>
              <a:t>54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13309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Academy’s mission is… (read from 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238875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encourage you to go to the Academy’s website to learn more about the Academy—its history and mission, member programs, and links to publications.  Included are three chapters from the recently published </a:t>
            </a:r>
            <a:r>
              <a:rPr lang="en-US" i="1" dirty="0" smtClean="0"/>
              <a:t>Encyclopedia of Clinical Psychology </a:t>
            </a:r>
            <a:r>
              <a:rPr lang="en-US" dirty="0" smtClean="0"/>
              <a:t>(Edited by </a:t>
            </a:r>
            <a:r>
              <a:rPr lang="en-US" dirty="0" err="1" smtClean="0"/>
              <a:t>RobinCautin</a:t>
            </a:r>
            <a:r>
              <a:rPr lang="en-US" dirty="0" smtClean="0"/>
              <a:t> &amp; Scott </a:t>
            </a:r>
            <a:r>
              <a:rPr lang="en-US" dirty="0" err="1" smtClean="0"/>
              <a:t>Lilienfeld</a:t>
            </a:r>
            <a:r>
              <a:rPr lang="en-US" dirty="0" smtClean="0"/>
              <a:t>, 2015):  the history of the Academy, by Don </a:t>
            </a:r>
            <a:r>
              <a:rPr lang="en-US" dirty="0" err="1" smtClean="0"/>
              <a:t>Fowles</a:t>
            </a:r>
            <a:r>
              <a:rPr lang="en-US" dirty="0" smtClean="0"/>
              <a:t>; an explanation of the Clinical Science Model, by Teresa Treat, Bob Simons, and myself; and the history of the Psychological Clinical Science Accreditation System, by Dick </a:t>
            </a:r>
            <a:r>
              <a:rPr lang="en-US" dirty="0" err="1" smtClean="0"/>
              <a:t>Bootzin</a:t>
            </a:r>
            <a:r>
              <a:rPr lang="en-US" dirty="0" smtClean="0"/>
              <a:t> and Teresa Treat.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520366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196936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content.</a:t>
            </a:r>
            <a:endParaRPr lang="en-US" dirty="0"/>
          </a:p>
        </p:txBody>
      </p:sp>
      <p:sp>
        <p:nvSpPr>
          <p:cNvPr id="4" name="Slide Number Placeholder 3"/>
          <p:cNvSpPr>
            <a:spLocks noGrp="1"/>
          </p:cNvSpPr>
          <p:nvPr>
            <p:ph type="sldNum" sz="quarter" idx="10"/>
          </p:nvPr>
        </p:nvSpPr>
        <p:spPr/>
        <p:txBody>
          <a:bodyPr/>
          <a:lstStyle/>
          <a:p>
            <a:fld id="{7C88C003-709C-7E42-9BD5-316CA3974E43}"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61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45B23-7C1D-D149-BAC0-457895BD9395}" type="datetimeFigureOut">
              <a:rPr lang="en-US" smtClean="0"/>
              <a:pPr/>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48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45B23-7C1D-D149-BAC0-457895BD9395}" type="datetimeFigureOut">
              <a:rPr lang="en-US" smtClean="0"/>
              <a:pPr/>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926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45B23-7C1D-D149-BAC0-457895BD9395}" type="datetimeFigureOut">
              <a:rPr lang="en-US" smtClean="0"/>
              <a:pPr/>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350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45B23-7C1D-D149-BAC0-457895BD9395}" type="datetimeFigureOut">
              <a:rPr lang="en-US" smtClean="0"/>
              <a:pPr/>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923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45B23-7C1D-D149-BAC0-457895BD9395}" type="datetimeFigureOut">
              <a:rPr lang="en-US" smtClean="0"/>
              <a:pPr/>
              <a:t>2/22/16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295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45B23-7C1D-D149-BAC0-457895BD9395}" type="datetimeFigureOut">
              <a:rPr lang="en-US" smtClean="0"/>
              <a:pPr/>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22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45B23-7C1D-D149-BAC0-457895BD9395}" type="datetimeFigureOut">
              <a:rPr lang="en-US" smtClean="0"/>
              <a:pPr/>
              <a:t>2/22/16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46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45B23-7C1D-D149-BAC0-457895BD9395}" type="datetimeFigureOut">
              <a:rPr lang="en-US" smtClean="0"/>
              <a:pPr/>
              <a:t>2/22/16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383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45B23-7C1D-D149-BAC0-457895BD9395}" type="datetimeFigureOut">
              <a:rPr lang="en-US" smtClean="0"/>
              <a:pPr/>
              <a:t>2/22/16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03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45B23-7C1D-D149-BAC0-457895BD9395}" type="datetimeFigureOut">
              <a:rPr lang="en-US" smtClean="0"/>
              <a:pPr/>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424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45B23-7C1D-D149-BAC0-457895BD9395}" type="datetimeFigureOut">
              <a:rPr lang="en-US" smtClean="0"/>
              <a:pPr/>
              <a:t>2/22/16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2383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45B23-7C1D-D149-BAC0-457895BD9395}" type="datetimeFigureOut">
              <a:rPr lang="en-US" smtClean="0"/>
              <a:pPr/>
              <a:t>2/22/16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B2B69-E0D8-D646-A214-52D6CAAAE7E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9942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acadpsychclinicalscience.org" TargetMode="External"/><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218267"/>
          </a:xfrm>
        </p:spPr>
        <p:txBody>
          <a:bodyPr>
            <a:normAutofit fontScale="90000"/>
          </a:bodyPr>
          <a:lstStyle/>
          <a:p>
            <a:r>
              <a:rPr lang="en-US" sz="6000" b="1" dirty="0" smtClean="0">
                <a:solidFill>
                  <a:srgbClr val="FF0000"/>
                </a:solidFill>
              </a:rPr>
              <a:t>Psychological</a:t>
            </a:r>
            <a:r>
              <a:rPr lang="en-US" sz="4800" b="1" dirty="0" smtClean="0">
                <a:solidFill>
                  <a:srgbClr val="FF0000"/>
                </a:solidFill>
              </a:rPr>
              <a:t> </a:t>
            </a:r>
            <a:br>
              <a:rPr lang="en-US" sz="4800" b="1" dirty="0" smtClean="0">
                <a:solidFill>
                  <a:srgbClr val="FF0000"/>
                </a:solidFill>
              </a:rPr>
            </a:br>
            <a:r>
              <a:rPr lang="en-US" sz="6700" b="1" dirty="0" smtClean="0">
                <a:solidFill>
                  <a:srgbClr val="FF0000"/>
                </a:solidFill>
              </a:rPr>
              <a:t>Clinical Science</a:t>
            </a:r>
            <a:r>
              <a:rPr lang="en-US" sz="4800" b="1" dirty="0" smtClean="0">
                <a:solidFill>
                  <a:srgbClr val="FF0000"/>
                </a:solidFill>
              </a:rPr>
              <a:t/>
            </a:r>
            <a:br>
              <a:rPr lang="en-US" sz="4800" b="1" dirty="0" smtClean="0">
                <a:solidFill>
                  <a:srgbClr val="FF0000"/>
                </a:solidFill>
              </a:rPr>
            </a:br>
            <a:r>
              <a:rPr lang="en-US" sz="4000" dirty="0" smtClean="0"/>
              <a:t>Past, Present &amp; Future</a:t>
            </a:r>
            <a:endParaRPr lang="en-US" sz="4000" dirty="0"/>
          </a:p>
        </p:txBody>
      </p:sp>
      <p:sp>
        <p:nvSpPr>
          <p:cNvPr id="3" name="Subtitle 2"/>
          <p:cNvSpPr>
            <a:spLocks noGrp="1"/>
          </p:cNvSpPr>
          <p:nvPr>
            <p:ph type="subTitle" idx="1"/>
          </p:nvPr>
        </p:nvSpPr>
        <p:spPr>
          <a:xfrm>
            <a:off x="995949" y="3659853"/>
            <a:ext cx="7063015" cy="1752600"/>
          </a:xfrm>
        </p:spPr>
        <p:txBody>
          <a:bodyPr>
            <a:normAutofit fontScale="92500" lnSpcReduction="10000"/>
          </a:bodyPr>
          <a:lstStyle/>
          <a:p>
            <a:r>
              <a:rPr lang="en-US" dirty="0" smtClean="0">
                <a:solidFill>
                  <a:schemeClr val="bg1">
                    <a:lumMod val="50000"/>
                  </a:schemeClr>
                </a:solidFill>
              </a:rPr>
              <a:t>Richard M. McFall</a:t>
            </a:r>
          </a:p>
          <a:p>
            <a:r>
              <a:rPr lang="en-US" sz="2400" dirty="0" smtClean="0"/>
              <a:t>Indiana University &amp; Executive Director </a:t>
            </a:r>
          </a:p>
          <a:p>
            <a:r>
              <a:rPr lang="en-US" sz="2400" dirty="0" smtClean="0"/>
              <a:t>Psychological Clinical Science Accreditation System (PCSAS)</a:t>
            </a:r>
          </a:p>
          <a:p>
            <a:r>
              <a:rPr lang="en-US" sz="2800" dirty="0" smtClean="0"/>
              <a:t>APS Convention, NYC, May 22, 2015</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358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40705"/>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rot="10800000" flipV="1">
            <a:off x="914400" y="5731680"/>
            <a:ext cx="7772400" cy="629440"/>
          </a:xfrm>
        </p:spPr>
        <p:txBody>
          <a:bodyPr/>
          <a:lstStyle/>
          <a:p>
            <a:pPr marL="68580" indent="0" algn="ctr">
              <a:buNone/>
            </a:pPr>
            <a:r>
              <a:rPr lang="en-US" dirty="0" smtClean="0"/>
              <a:t> </a:t>
            </a:r>
            <a:endParaRPr lang="en-US" dirty="0"/>
          </a:p>
        </p:txBody>
      </p:sp>
      <p:pic>
        <p:nvPicPr>
          <p:cNvPr id="4" name="Picture 3" descr="Berry Chopper"/>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9463" y="-17257"/>
            <a:ext cx="8714153" cy="6858000"/>
          </a:xfrm>
          <a:prstGeom prst="rect">
            <a:avLst/>
          </a:prstGeom>
          <a:noFill/>
          <a:ln>
            <a:noFill/>
          </a:ln>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81139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252"/>
            <a:ext cx="8229600" cy="1143000"/>
          </a:xfrm>
        </p:spPr>
        <p:txBody>
          <a:bodyPr>
            <a:normAutofit fontScale="90000"/>
          </a:bodyPr>
          <a:lstStyle/>
          <a:p>
            <a:r>
              <a:rPr lang="en-US" b="1" dirty="0">
                <a:solidFill>
                  <a:srgbClr val="FF0000"/>
                </a:solidFill>
              </a:rPr>
              <a:t>???</a:t>
            </a:r>
            <a:r>
              <a:rPr lang="en-US" dirty="0"/>
              <a:t/>
            </a:r>
            <a:br>
              <a:rPr lang="en-US" dirty="0"/>
            </a:br>
            <a:r>
              <a:rPr lang="en-US" dirty="0"/>
              <a:t> </a:t>
            </a:r>
          </a:p>
        </p:txBody>
      </p:sp>
      <p:sp>
        <p:nvSpPr>
          <p:cNvPr id="3" name="Content Placeholder 2"/>
          <p:cNvSpPr>
            <a:spLocks noGrp="1"/>
          </p:cNvSpPr>
          <p:nvPr>
            <p:ph idx="1"/>
          </p:nvPr>
        </p:nvSpPr>
        <p:spPr>
          <a:xfrm>
            <a:off x="457200" y="1155700"/>
            <a:ext cx="8451518" cy="5281889"/>
          </a:xfrm>
        </p:spPr>
        <p:txBody>
          <a:bodyPr>
            <a:normAutofit/>
          </a:bodyPr>
          <a:lstStyle/>
          <a:p>
            <a:pPr marL="0" indent="0" algn="ctr">
              <a:buNone/>
            </a:pPr>
            <a:endParaRPr lang="en-US" sz="3600" dirty="0" smtClean="0"/>
          </a:p>
          <a:p>
            <a:pPr marL="0" indent="0" algn="ctr">
              <a:buNone/>
            </a:pPr>
            <a:r>
              <a:rPr lang="en-US" sz="3600" dirty="0" smtClean="0"/>
              <a:t>Challenge the status quo:</a:t>
            </a:r>
          </a:p>
          <a:p>
            <a:pPr marL="0" indent="0" algn="ctr">
              <a:buNone/>
            </a:pPr>
            <a:endParaRPr lang="en-US" sz="3600" dirty="0" smtClean="0"/>
          </a:p>
          <a:p>
            <a:pPr marL="0" indent="0" algn="ctr">
              <a:buNone/>
            </a:pPr>
            <a:r>
              <a:rPr lang="en-US" sz="3600" i="1" dirty="0" smtClean="0"/>
              <a:t>“Does this make sense?”</a:t>
            </a:r>
          </a:p>
          <a:p>
            <a:pPr marL="0" indent="0" algn="ctr">
              <a:buNone/>
            </a:pPr>
            <a:r>
              <a:rPr lang="en-US" sz="3600" i="1" dirty="0" smtClean="0"/>
              <a:t> “Is there a better way?”</a:t>
            </a:r>
          </a:p>
          <a:p>
            <a:pPr marL="0" indent="0" algn="ctr">
              <a:buNone/>
            </a:pPr>
            <a:r>
              <a:rPr lang="en-US" sz="3600" i="1" dirty="0" smtClean="0"/>
              <a:t>“What does the evidence tell us to do?” </a:t>
            </a:r>
          </a:p>
          <a:p>
            <a:pPr marL="0" indent="0" algn="ctr">
              <a:buNone/>
            </a:pPr>
            <a:endParaRPr lang="en-US" sz="3600" dirty="0" smtClean="0"/>
          </a:p>
          <a:p>
            <a:pPr marL="0" indent="0" algn="ctr">
              <a:lnSpc>
                <a:spcPct val="80000"/>
              </a:lnSpc>
              <a:buNone/>
            </a:pP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93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set>
                                      <p:cBhvr override="childStyle">
                                        <p:cTn dur="1" fill="hold" display="0" masterRel="nextClick" afterEffect="1"/>
                                        <p:tgtEl>
                                          <p:spTgt spid="3">
                                            <p:txEl>
                                              <p:pRg st="3" end="3"/>
                                            </p:txEl>
                                          </p:spTgt>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set>
                                      <p:cBhvr override="childStyle">
                                        <p:cTn dur="1" fill="hold" display="0" masterRel="nextClick" afterEffect="1"/>
                                        <p:tgtEl>
                                          <p:spTgt spid="3">
                                            <p:txEl>
                                              <p:pRg st="4" end="4"/>
                                            </p:txEl>
                                          </p:spTgt>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set>
                                      <p:cBhvr override="childStyle">
                                        <p:cTn dur="1" fill="hold" display="0" masterRel="nextClick" afterEffect="1"/>
                                        <p:tgtEl>
                                          <p:spTgt spid="3">
                                            <p:txEl>
                                              <p:pRg st="5" end="5"/>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C and HBW.jpg"/>
          <p:cNvPicPr>
            <a:picLocks noChangeAspect="1"/>
          </p:cNvPicPr>
          <p:nvPr/>
        </p:nvPicPr>
        <p:blipFill>
          <a:blip r:embed="rId3"/>
          <a:stretch>
            <a:fillRect/>
          </a:stretch>
        </p:blipFill>
        <p:spPr>
          <a:xfrm>
            <a:off x="5459104" y="411435"/>
            <a:ext cx="2930255" cy="4189827"/>
          </a:xfrm>
          <a:prstGeom prst="rect">
            <a:avLst/>
          </a:prstGeom>
        </p:spPr>
      </p:pic>
      <p:sp>
        <p:nvSpPr>
          <p:cNvPr id="7" name="Title 6"/>
          <p:cNvSpPr>
            <a:spLocks noGrp="1"/>
          </p:cNvSpPr>
          <p:nvPr>
            <p:ph type="ctrTitle"/>
          </p:nvPr>
        </p:nvSpPr>
        <p:spPr>
          <a:xfrm>
            <a:off x="914400" y="6349741"/>
            <a:ext cx="7772400" cy="141439"/>
          </a:xfrm>
        </p:spPr>
        <p:txBody>
          <a:bodyPr>
            <a:normAutofit fontScale="90000"/>
          </a:bodyPr>
          <a:lstStyle/>
          <a:p>
            <a:pPr algn="l"/>
            <a:r>
              <a:rPr lang="en-US" sz="2000" b="0" cap="small" dirty="0" smtClean="0">
                <a:ln>
                  <a:solidFill>
                    <a:srgbClr val="FFFFFF"/>
                  </a:solidFill>
                </a:ln>
                <a:solidFill>
                  <a:srgbClr val="FFFFFF"/>
                </a:solidFill>
                <a:latin typeface="+mn-lt"/>
              </a:rPr>
              <a:t>. 1999). Psychologists on the march: Science, practice, and professional identity in America, 1929-1969.  New York: Cambridge University Press</a:t>
            </a:r>
            <a:endParaRPr lang="en-US" sz="2000" b="0" cap="small" dirty="0">
              <a:ln>
                <a:solidFill>
                  <a:srgbClr val="FFFFFF"/>
                </a:solidFill>
              </a:ln>
              <a:solidFill>
                <a:srgbClr val="FFFFFF"/>
              </a:solidFill>
              <a:latin typeface="+mn-lt"/>
            </a:endParaRPr>
          </a:p>
        </p:txBody>
      </p:sp>
      <p:sp>
        <p:nvSpPr>
          <p:cNvPr id="5" name="Subtitle 4"/>
          <p:cNvSpPr>
            <a:spLocks noGrp="1"/>
          </p:cNvSpPr>
          <p:nvPr>
            <p:ph type="subTitle" idx="1"/>
          </p:nvPr>
        </p:nvSpPr>
        <p:spPr>
          <a:xfrm>
            <a:off x="534769" y="421834"/>
            <a:ext cx="8010401" cy="6079745"/>
          </a:xfrm>
        </p:spPr>
        <p:txBody>
          <a:bodyPr>
            <a:normAutofit/>
          </a:bodyPr>
          <a:lstStyle/>
          <a:p>
            <a:pPr algn="l"/>
            <a:r>
              <a:rPr lang="en-US" sz="2800" dirty="0" smtClean="0">
                <a:ln>
                  <a:solidFill>
                    <a:schemeClr val="tx1"/>
                  </a:solidFill>
                </a:ln>
                <a:solidFill>
                  <a:srgbClr val="000000"/>
                </a:solidFill>
              </a:rPr>
              <a:t>James H. </a:t>
            </a:r>
            <a:r>
              <a:rPr lang="en-US" sz="2800" dirty="0" err="1" smtClean="0">
                <a:ln>
                  <a:solidFill>
                    <a:schemeClr val="tx1"/>
                  </a:solidFill>
                </a:ln>
                <a:solidFill>
                  <a:srgbClr val="000000"/>
                </a:solidFill>
              </a:rPr>
              <a:t>Capshew</a:t>
            </a:r>
            <a:r>
              <a:rPr lang="en-US" sz="2800" dirty="0" smtClean="0">
                <a:ln>
                  <a:solidFill>
                    <a:schemeClr val="tx1"/>
                  </a:solidFill>
                </a:ln>
                <a:solidFill>
                  <a:srgbClr val="000000"/>
                </a:solidFill>
              </a:rPr>
              <a:t>, Ph.D.</a:t>
            </a:r>
          </a:p>
          <a:p>
            <a:pPr algn="l"/>
            <a:r>
              <a:rPr lang="en-US" sz="2000" dirty="0" smtClean="0">
                <a:ln>
                  <a:solidFill>
                    <a:schemeClr val="tx1"/>
                  </a:solidFill>
                </a:ln>
                <a:solidFill>
                  <a:schemeClr val="bg1">
                    <a:lumMod val="75000"/>
                  </a:schemeClr>
                </a:solidFill>
              </a:rPr>
              <a:t>History &amp; Philosophy of Science</a:t>
            </a:r>
          </a:p>
          <a:p>
            <a:pPr algn="l"/>
            <a:r>
              <a:rPr lang="en-US" sz="2000" dirty="0" smtClean="0">
                <a:ln>
                  <a:solidFill>
                    <a:schemeClr val="tx1"/>
                  </a:solidFill>
                </a:ln>
                <a:solidFill>
                  <a:schemeClr val="bg1">
                    <a:lumMod val="75000"/>
                  </a:schemeClr>
                </a:solidFill>
              </a:rPr>
              <a:t>Indiana University</a:t>
            </a:r>
          </a:p>
          <a:p>
            <a:endParaRPr lang="en-US" dirty="0">
              <a:ln>
                <a:solidFill>
                  <a:schemeClr val="tx1"/>
                </a:solidFill>
              </a:ln>
            </a:endParaRPr>
          </a:p>
          <a:p>
            <a:endParaRPr lang="en-US" dirty="0" smtClean="0">
              <a:ln>
                <a:solidFill>
                  <a:schemeClr val="tx1"/>
                </a:solidFill>
              </a:ln>
            </a:endParaRPr>
          </a:p>
          <a:p>
            <a:pPr algn="l"/>
            <a:r>
              <a:rPr lang="en-US" sz="2800" b="1" dirty="0" smtClean="0">
                <a:solidFill>
                  <a:srgbClr val="000000"/>
                </a:solidFill>
              </a:rPr>
              <a:t>General History of Psychology</a:t>
            </a:r>
            <a:endParaRPr lang="en-US" sz="2800" b="1" dirty="0"/>
          </a:p>
          <a:p>
            <a:pPr algn="l"/>
            <a:endParaRPr lang="en-US" sz="2600" dirty="0" smtClean="0"/>
          </a:p>
          <a:p>
            <a:pPr algn="l"/>
            <a:endParaRPr lang="en-US" sz="2000" dirty="0" smtClean="0"/>
          </a:p>
          <a:p>
            <a:pPr algn="l"/>
            <a:endParaRPr lang="en-US" sz="2400" dirty="0" smtClean="0"/>
          </a:p>
          <a:p>
            <a:pPr algn="l"/>
            <a:r>
              <a:rPr lang="en-US" sz="2400" dirty="0" err="1" smtClean="0"/>
              <a:t>Capshew</a:t>
            </a:r>
            <a:r>
              <a:rPr lang="en-US" sz="2400" dirty="0" smtClean="0"/>
              <a:t>, J.H. (1999). </a:t>
            </a:r>
            <a:r>
              <a:rPr lang="en-US" sz="2400" i="1" dirty="0" smtClean="0"/>
              <a:t>Psychologists on the march: Science, practice, and professional identity in America, 1229-1969.   </a:t>
            </a:r>
            <a:r>
              <a:rPr lang="en-US" sz="2400" dirty="0" smtClean="0"/>
              <a:t>New York: Cambridge University Press.</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89178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883135"/>
          </a:xfrm>
        </p:spPr>
        <p:txBody>
          <a:bodyPr/>
          <a:lstStyle/>
          <a:p>
            <a:r>
              <a:rPr lang="en-US" dirty="0" smtClean="0"/>
              <a:t> </a:t>
            </a:r>
            <a:endParaRPr lang="en-US" dirty="0"/>
          </a:p>
        </p:txBody>
      </p:sp>
      <p:sp>
        <p:nvSpPr>
          <p:cNvPr id="3" name="Content Placeholder 2"/>
          <p:cNvSpPr>
            <a:spLocks noGrp="1"/>
          </p:cNvSpPr>
          <p:nvPr>
            <p:ph idx="1"/>
          </p:nvPr>
        </p:nvSpPr>
        <p:spPr>
          <a:xfrm>
            <a:off x="581099" y="4623058"/>
            <a:ext cx="8229600" cy="1225389"/>
          </a:xfrm>
        </p:spPr>
        <p:txBody>
          <a:bodyPr>
            <a:normAutofit/>
          </a:bodyPr>
          <a:lstStyle/>
          <a:p>
            <a:pPr marL="0" indent="0">
              <a:buNone/>
            </a:pPr>
            <a:r>
              <a:rPr lang="en-US" sz="2400" dirty="0" smtClean="0">
                <a:solidFill>
                  <a:schemeClr val="bg1">
                    <a:lumMod val="50000"/>
                  </a:schemeClr>
                </a:solidFill>
              </a:rPr>
              <a:t>Benjamin, L.T., Jr. (2005).  A history of clinical psychology as a profession in America (and a glimpse at its future), </a:t>
            </a:r>
            <a:r>
              <a:rPr lang="en-US" sz="2400" i="1" dirty="0" smtClean="0">
                <a:solidFill>
                  <a:schemeClr val="bg1">
                    <a:lumMod val="50000"/>
                  </a:schemeClr>
                </a:solidFill>
              </a:rPr>
              <a:t>Annual Review of Clinical Psychology</a:t>
            </a:r>
            <a:r>
              <a:rPr lang="en-US" sz="2400" dirty="0" smtClean="0">
                <a:solidFill>
                  <a:schemeClr val="bg1">
                    <a:lumMod val="50000"/>
                  </a:schemeClr>
                </a:solidFill>
              </a:rPr>
              <a:t>, </a:t>
            </a:r>
            <a:r>
              <a:rPr lang="en-US" sz="2400" i="1" dirty="0" smtClean="0">
                <a:solidFill>
                  <a:schemeClr val="bg1">
                    <a:lumMod val="50000"/>
                  </a:schemeClr>
                </a:solidFill>
              </a:rPr>
              <a:t>1</a:t>
            </a:r>
            <a:r>
              <a:rPr lang="en-US" sz="2400" dirty="0" smtClean="0">
                <a:solidFill>
                  <a:schemeClr val="bg1">
                    <a:lumMod val="50000"/>
                  </a:schemeClr>
                </a:solidFill>
              </a:rPr>
              <a:t>, 1-30.</a:t>
            </a:r>
            <a:endParaRPr lang="en-US" sz="2400" dirty="0">
              <a:solidFill>
                <a:schemeClr val="bg1">
                  <a:lumMod val="50000"/>
                </a:schemeClr>
              </a:solidFill>
            </a:endParaRPr>
          </a:p>
        </p:txBody>
      </p:sp>
      <p:pic>
        <p:nvPicPr>
          <p:cNvPr id="4" name="Picture 3" descr="Benjamin_Ludy.jpg"/>
          <p:cNvPicPr>
            <a:picLocks noChangeAspect="1"/>
          </p:cNvPicPr>
          <p:nvPr/>
        </p:nvPicPr>
        <p:blipFill>
          <a:blip r:embed="rId3"/>
          <a:stretch>
            <a:fillRect/>
          </a:stretch>
        </p:blipFill>
        <p:spPr>
          <a:xfrm>
            <a:off x="5348304" y="456736"/>
            <a:ext cx="2906135" cy="4166322"/>
          </a:xfrm>
          <a:prstGeom prst="rect">
            <a:avLst/>
          </a:prstGeom>
        </p:spPr>
      </p:pic>
      <p:sp>
        <p:nvSpPr>
          <p:cNvPr id="6" name="Subtitle 4"/>
          <p:cNvSpPr>
            <a:spLocks noGrp="1"/>
          </p:cNvSpPr>
          <p:nvPr/>
        </p:nvSpPr>
        <p:spPr>
          <a:xfrm>
            <a:off x="581099" y="378757"/>
            <a:ext cx="5536674" cy="3497928"/>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lstStyle>
          <a:p>
            <a:endParaRPr lang="en-US" sz="2800" b="1" kern="1200" dirty="0" smtClean="0">
              <a:ln>
                <a:solidFill>
                  <a:srgbClr val="FFFFFF"/>
                </a:solidFill>
              </a:ln>
              <a:solidFill>
                <a:srgbClr val="000000"/>
              </a:solidFill>
            </a:endParaRPr>
          </a:p>
          <a:p>
            <a:endParaRPr lang="en-US" sz="2800" b="1" dirty="0">
              <a:ln>
                <a:solidFill>
                  <a:srgbClr val="FFFFFF"/>
                </a:solidFill>
              </a:ln>
              <a:solidFill>
                <a:srgbClr val="000000"/>
              </a:solidFill>
            </a:endParaRPr>
          </a:p>
          <a:p>
            <a:endParaRPr lang="en-US" sz="2800" b="1" dirty="0" smtClean="0">
              <a:ln>
                <a:solidFill>
                  <a:srgbClr val="FFFFFF"/>
                </a:solidFill>
              </a:ln>
              <a:solidFill>
                <a:srgbClr val="000000"/>
              </a:solidFill>
            </a:endParaRPr>
          </a:p>
          <a:p>
            <a:endParaRPr lang="en-US" sz="2800" b="1" dirty="0">
              <a:ln>
                <a:solidFill>
                  <a:srgbClr val="FFFFFF"/>
                </a:solidFill>
              </a:ln>
              <a:solidFill>
                <a:srgbClr val="000000"/>
              </a:solidFill>
            </a:endParaRPr>
          </a:p>
          <a:p>
            <a:endParaRPr lang="en-US" sz="2800" b="1" dirty="0" smtClean="0">
              <a:ln>
                <a:solidFill>
                  <a:srgbClr val="FFFFFF"/>
                </a:solidFill>
              </a:ln>
              <a:solidFill>
                <a:srgbClr val="000000"/>
              </a:solidFill>
            </a:endParaRPr>
          </a:p>
          <a:p>
            <a:endParaRPr lang="en-US" sz="2800" b="1" dirty="0">
              <a:ln>
                <a:solidFill>
                  <a:srgbClr val="FFFFFF"/>
                </a:solidFill>
              </a:ln>
              <a:solidFill>
                <a:srgbClr val="000000"/>
              </a:solidFill>
            </a:endParaRPr>
          </a:p>
          <a:p>
            <a:endParaRPr lang="en-US" sz="2800" b="1" dirty="0" smtClean="0">
              <a:ln>
                <a:solidFill>
                  <a:srgbClr val="FFFFFF"/>
                </a:solidFill>
              </a:ln>
              <a:solidFill>
                <a:srgbClr val="000000"/>
              </a:solidFill>
            </a:endParaRPr>
          </a:p>
          <a:p>
            <a:endParaRPr lang="en-US" sz="2800" dirty="0" smtClean="0">
              <a:ln>
                <a:solidFill>
                  <a:schemeClr val="tx1"/>
                </a:solidFill>
              </a:ln>
              <a:solidFill>
                <a:srgbClr val="000000"/>
              </a:solidFill>
            </a:endParaRPr>
          </a:p>
          <a:p>
            <a:endParaRPr lang="en-US" sz="2800" dirty="0">
              <a:ln>
                <a:solidFill>
                  <a:schemeClr val="tx1"/>
                </a:solidFill>
              </a:ln>
              <a:solidFill>
                <a:srgbClr val="000000"/>
              </a:solidFill>
            </a:endParaRPr>
          </a:p>
          <a:p>
            <a:endParaRPr lang="en-US" sz="2800" dirty="0" smtClean="0">
              <a:ln>
                <a:solidFill>
                  <a:schemeClr val="tx1"/>
                </a:solidFill>
              </a:ln>
              <a:solidFill>
                <a:srgbClr val="000000"/>
              </a:solidFill>
            </a:endParaRPr>
          </a:p>
          <a:p>
            <a:r>
              <a:rPr lang="en-US" sz="2800" dirty="0" err="1" smtClean="0">
                <a:ln>
                  <a:solidFill>
                    <a:schemeClr val="tx1"/>
                  </a:solidFill>
                </a:ln>
                <a:solidFill>
                  <a:srgbClr val="000000"/>
                </a:solidFill>
              </a:rPr>
              <a:t>Ludy</a:t>
            </a:r>
            <a:r>
              <a:rPr lang="en-US" sz="2800" dirty="0" smtClean="0">
                <a:ln>
                  <a:solidFill>
                    <a:schemeClr val="tx1"/>
                  </a:solidFill>
                </a:ln>
                <a:solidFill>
                  <a:srgbClr val="000000"/>
                </a:solidFill>
              </a:rPr>
              <a:t> T. Benjamin, </a:t>
            </a:r>
            <a:r>
              <a:rPr lang="en-US" sz="2800" dirty="0" err="1" smtClean="0">
                <a:ln>
                  <a:solidFill>
                    <a:schemeClr val="tx1"/>
                  </a:solidFill>
                </a:ln>
                <a:solidFill>
                  <a:srgbClr val="000000"/>
                </a:solidFill>
              </a:rPr>
              <a:t>Jr</a:t>
            </a:r>
            <a:r>
              <a:rPr lang="en-US" sz="2800" dirty="0" smtClean="0">
                <a:ln>
                  <a:solidFill>
                    <a:schemeClr val="tx1"/>
                  </a:solidFill>
                </a:ln>
                <a:solidFill>
                  <a:srgbClr val="000000"/>
                </a:solidFill>
              </a:rPr>
              <a:t>.,Ph.D</a:t>
            </a:r>
            <a:r>
              <a:rPr lang="en-US" sz="2800" dirty="0">
                <a:ln>
                  <a:solidFill>
                    <a:schemeClr val="tx1"/>
                  </a:solidFill>
                </a:ln>
                <a:solidFill>
                  <a:srgbClr val="000000"/>
                </a:solidFill>
              </a:rPr>
              <a:t>.</a:t>
            </a:r>
          </a:p>
          <a:p>
            <a:r>
              <a:rPr lang="en-US" dirty="0" smtClean="0">
                <a:ln>
                  <a:solidFill>
                    <a:schemeClr val="tx1"/>
                  </a:solidFill>
                </a:ln>
                <a:solidFill>
                  <a:schemeClr val="bg1">
                    <a:lumMod val="75000"/>
                  </a:schemeClr>
                </a:solidFill>
              </a:rPr>
              <a:t>Department of Psychology</a:t>
            </a:r>
            <a:endParaRPr lang="en-US" dirty="0">
              <a:ln>
                <a:solidFill>
                  <a:schemeClr val="tx1"/>
                </a:solidFill>
              </a:ln>
              <a:solidFill>
                <a:schemeClr val="bg1">
                  <a:lumMod val="75000"/>
                </a:schemeClr>
              </a:solidFill>
            </a:endParaRPr>
          </a:p>
          <a:p>
            <a:r>
              <a:rPr lang="en-US" dirty="0" smtClean="0">
                <a:ln>
                  <a:solidFill>
                    <a:schemeClr val="tx1"/>
                  </a:solidFill>
                </a:ln>
                <a:solidFill>
                  <a:schemeClr val="bg1">
                    <a:lumMod val="75000"/>
                  </a:schemeClr>
                </a:solidFill>
              </a:rPr>
              <a:t>Texas A&amp;M University</a:t>
            </a:r>
          </a:p>
          <a:p>
            <a:endParaRPr lang="en-US" dirty="0">
              <a:ln>
                <a:solidFill>
                  <a:schemeClr val="tx1"/>
                </a:solidFill>
              </a:ln>
              <a:solidFill>
                <a:schemeClr val="bg1">
                  <a:lumMod val="75000"/>
                </a:schemeClr>
              </a:solidFill>
            </a:endParaRPr>
          </a:p>
          <a:p>
            <a:endParaRPr lang="en-US" sz="2400" dirty="0">
              <a:ln>
                <a:solidFill>
                  <a:schemeClr val="tx1"/>
                </a:solidFill>
              </a:ln>
            </a:endParaRPr>
          </a:p>
          <a:p>
            <a:endParaRPr lang="en-US" sz="2400" dirty="0">
              <a:ln>
                <a:solidFill>
                  <a:schemeClr val="tx1"/>
                </a:solidFill>
              </a:ln>
            </a:endParaRPr>
          </a:p>
          <a:p>
            <a:endParaRPr lang="en-US" sz="2800" b="1" dirty="0" smtClean="0">
              <a:solidFill>
                <a:srgbClr val="000000"/>
              </a:solidFill>
            </a:endParaRPr>
          </a:p>
          <a:p>
            <a:r>
              <a:rPr lang="en-US" sz="2800" b="1" dirty="0" smtClean="0">
                <a:solidFill>
                  <a:srgbClr val="000000"/>
                </a:solidFill>
              </a:rPr>
              <a:t>History </a:t>
            </a:r>
            <a:r>
              <a:rPr lang="en-US" sz="2800" b="1" dirty="0">
                <a:solidFill>
                  <a:srgbClr val="000000"/>
                </a:solidFill>
              </a:rPr>
              <a:t>of </a:t>
            </a:r>
            <a:r>
              <a:rPr lang="en-US" sz="2800" b="1" dirty="0" smtClean="0">
                <a:solidFill>
                  <a:srgbClr val="000000"/>
                </a:solidFill>
              </a:rPr>
              <a:t>Clinical Psychology</a:t>
            </a:r>
            <a:endParaRPr lang="en-US" sz="2800" b="1" dirty="0"/>
          </a:p>
          <a:p>
            <a:endParaRPr lang="en-US" sz="2400" kern="1200" dirty="0" smtClean="0">
              <a:ln>
                <a:solidFill>
                  <a:srgbClr val="FFFFFF"/>
                </a:solidFill>
              </a:ln>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9112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270000" y="2351418"/>
            <a:ext cx="7010400" cy="1938992"/>
          </a:xfrm>
          <a:prstGeom prst="rect">
            <a:avLst/>
          </a:prstGeom>
        </p:spPr>
        <p:txBody>
          <a:bodyPr wrap="square">
            <a:spAutoFit/>
          </a:bodyPr>
          <a:lstStyle/>
          <a:p>
            <a:pPr algn="ctr"/>
            <a:r>
              <a:rPr lang="en-US" sz="4400" dirty="0" smtClean="0">
                <a:solidFill>
                  <a:srgbClr val="FF0000"/>
                </a:solidFill>
              </a:rPr>
              <a:t>My Personal Involvement in Clinical Science over 50+ </a:t>
            </a:r>
            <a:r>
              <a:rPr lang="en-US" sz="4400" dirty="0" err="1" smtClean="0">
                <a:solidFill>
                  <a:srgbClr val="FF0000"/>
                </a:solidFill>
              </a:rPr>
              <a:t>yrs</a:t>
            </a:r>
            <a:endParaRPr lang="en-US" sz="4400" dirty="0">
              <a:solidFill>
                <a:srgbClr val="FF0000"/>
              </a:solidFill>
            </a:endParaRPr>
          </a:p>
          <a:p>
            <a:pPr algn="ctr"/>
            <a:endParaRPr lang="en-US" sz="3200" dirty="0" smtClean="0">
              <a:solidFill>
                <a:srgbClr val="0D0D0D"/>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9705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9"/>
            <a:ext cx="8229600" cy="1143000"/>
          </a:xfrm>
        </p:spPr>
        <p:txBody>
          <a:bodyPr>
            <a:normAutofit/>
          </a:bodyPr>
          <a:lstStyle/>
          <a:p>
            <a:r>
              <a:rPr lang="en-US" sz="3200" u="sng" dirty="0" smtClean="0">
                <a:solidFill>
                  <a:srgbClr val="FF0000"/>
                </a:solidFill>
              </a:rPr>
              <a:t>Manifesto for a science of clinical psychology. </a:t>
            </a:r>
            <a:br>
              <a:rPr lang="en-US" sz="3200" u="sng" dirty="0" smtClean="0">
                <a:solidFill>
                  <a:srgbClr val="FF0000"/>
                </a:solidFill>
              </a:rPr>
            </a:br>
            <a:r>
              <a:rPr lang="en-US" sz="2400" dirty="0" smtClean="0"/>
              <a:t>McFall </a:t>
            </a:r>
            <a:r>
              <a:rPr lang="en-US" sz="2400" dirty="0"/>
              <a:t>(1991). </a:t>
            </a:r>
            <a:r>
              <a:rPr lang="en-US" sz="2400" dirty="0" smtClean="0">
                <a:solidFill>
                  <a:srgbClr val="FF0000"/>
                </a:solidFill>
              </a:rPr>
              <a:t> </a:t>
            </a:r>
            <a:r>
              <a:rPr lang="en-US" sz="2400" i="1" dirty="0" smtClean="0"/>
              <a:t>The Clinical Psychologist, 44, </a:t>
            </a:r>
            <a:r>
              <a:rPr lang="en-US" sz="2400" dirty="0" smtClean="0"/>
              <a:t>75-88.</a:t>
            </a:r>
            <a:endParaRPr lang="en-US" sz="2400" dirty="0"/>
          </a:p>
        </p:txBody>
      </p:sp>
      <p:sp>
        <p:nvSpPr>
          <p:cNvPr id="3" name="Content Placeholder 2"/>
          <p:cNvSpPr>
            <a:spLocks noGrp="1"/>
          </p:cNvSpPr>
          <p:nvPr>
            <p:ph idx="1"/>
          </p:nvPr>
        </p:nvSpPr>
        <p:spPr>
          <a:xfrm>
            <a:off x="457200" y="1688572"/>
            <a:ext cx="8229600" cy="4542895"/>
          </a:xfrm>
        </p:spPr>
        <p:txBody>
          <a:bodyPr>
            <a:normAutofit fontScale="77500" lnSpcReduction="20000"/>
          </a:bodyPr>
          <a:lstStyle/>
          <a:p>
            <a:pPr marL="57150" indent="0">
              <a:buNone/>
            </a:pPr>
            <a:r>
              <a:rPr lang="en-US" b="1" u="sng" dirty="0" smtClean="0">
                <a:ln>
                  <a:solidFill>
                    <a:srgbClr val="FFFFFF"/>
                  </a:solidFill>
                </a:ln>
                <a:solidFill>
                  <a:schemeClr val="tx1">
                    <a:lumMod val="95000"/>
                    <a:lumOff val="5000"/>
                  </a:schemeClr>
                </a:solidFill>
              </a:rPr>
              <a:t>Cardinal </a:t>
            </a:r>
            <a:r>
              <a:rPr lang="en-US" b="1" u="sng" dirty="0">
                <a:ln>
                  <a:solidFill>
                    <a:srgbClr val="FFFFFF"/>
                  </a:solidFill>
                </a:ln>
                <a:solidFill>
                  <a:schemeClr val="tx1">
                    <a:lumMod val="95000"/>
                    <a:lumOff val="5000"/>
                  </a:schemeClr>
                </a:solidFill>
              </a:rPr>
              <a:t>Principle</a:t>
            </a:r>
            <a:r>
              <a:rPr lang="en-US" b="1" dirty="0">
                <a:ln>
                  <a:solidFill>
                    <a:srgbClr val="FFFFFF"/>
                  </a:solidFill>
                </a:ln>
                <a:solidFill>
                  <a:schemeClr val="tx1">
                    <a:lumMod val="95000"/>
                    <a:lumOff val="5000"/>
                  </a:schemeClr>
                </a:solidFill>
              </a:rPr>
              <a:t>:  Scientific Clinical Psychology is the Only Legitimate and Acceptable </a:t>
            </a:r>
            <a:r>
              <a:rPr lang="en-US" b="1" dirty="0" smtClean="0">
                <a:ln>
                  <a:solidFill>
                    <a:srgbClr val="FFFFFF"/>
                  </a:solidFill>
                </a:ln>
                <a:solidFill>
                  <a:schemeClr val="tx1">
                    <a:lumMod val="95000"/>
                    <a:lumOff val="5000"/>
                  </a:schemeClr>
                </a:solidFill>
              </a:rPr>
              <a:t>form </a:t>
            </a:r>
            <a:r>
              <a:rPr lang="en-US" b="1" dirty="0">
                <a:ln>
                  <a:solidFill>
                    <a:srgbClr val="FFFFFF"/>
                  </a:solidFill>
                </a:ln>
                <a:solidFill>
                  <a:schemeClr val="tx1">
                    <a:lumMod val="95000"/>
                    <a:lumOff val="5000"/>
                  </a:schemeClr>
                </a:solidFill>
              </a:rPr>
              <a:t>of Clinical Psychology</a:t>
            </a:r>
          </a:p>
          <a:p>
            <a:pPr marL="514350" lvl="1" indent="0">
              <a:buNone/>
            </a:pPr>
            <a:r>
              <a:rPr lang="en-US" sz="3100" b="1" u="sng" dirty="0">
                <a:ln>
                  <a:solidFill>
                    <a:srgbClr val="FFFFFF"/>
                  </a:solidFill>
                </a:ln>
                <a:solidFill>
                  <a:schemeClr val="tx1">
                    <a:lumMod val="95000"/>
                    <a:lumOff val="5000"/>
                  </a:schemeClr>
                </a:solidFill>
              </a:rPr>
              <a:t>First Corollary</a:t>
            </a:r>
            <a:r>
              <a:rPr lang="en-US" sz="3100" b="1" dirty="0">
                <a:ln>
                  <a:solidFill>
                    <a:srgbClr val="FFFFFF"/>
                  </a:solidFill>
                </a:ln>
                <a:solidFill>
                  <a:schemeClr val="tx1">
                    <a:lumMod val="95000"/>
                    <a:lumOff val="5000"/>
                  </a:schemeClr>
                </a:solidFill>
              </a:rPr>
              <a:t>:  Psychological services should not be administered to the public (except under strict experimental control) until they have satisfied these four minimal criteria:</a:t>
            </a:r>
          </a:p>
          <a:p>
            <a:pPr marL="1257300" lvl="2" indent="-342900"/>
            <a:r>
              <a:rPr lang="en-US" sz="2600" b="1" dirty="0">
                <a:ln>
                  <a:solidFill>
                    <a:srgbClr val="FFFFFF"/>
                  </a:solidFill>
                </a:ln>
                <a:solidFill>
                  <a:schemeClr val="tx1">
                    <a:lumMod val="95000"/>
                    <a:lumOff val="5000"/>
                  </a:schemeClr>
                </a:solidFill>
              </a:rPr>
              <a:t>1.  The exact nature of the service must be described clearly</a:t>
            </a:r>
          </a:p>
          <a:p>
            <a:pPr marL="1257300" lvl="2" indent="-342900"/>
            <a:r>
              <a:rPr lang="en-US" sz="2600" b="1" dirty="0">
                <a:ln>
                  <a:solidFill>
                    <a:srgbClr val="FFFFFF"/>
                  </a:solidFill>
                </a:ln>
                <a:solidFill>
                  <a:schemeClr val="tx1">
                    <a:lumMod val="95000"/>
                    <a:lumOff val="5000"/>
                  </a:schemeClr>
                </a:solidFill>
              </a:rPr>
              <a:t>2.  The claimed benefits of the service must be stated explicitly</a:t>
            </a:r>
          </a:p>
          <a:p>
            <a:pPr marL="1257300" lvl="2" indent="-342900"/>
            <a:r>
              <a:rPr lang="en-US" sz="2600" b="1" dirty="0">
                <a:ln>
                  <a:solidFill>
                    <a:srgbClr val="FFFFFF"/>
                  </a:solidFill>
                </a:ln>
                <a:solidFill>
                  <a:schemeClr val="tx1">
                    <a:lumMod val="95000"/>
                    <a:lumOff val="5000"/>
                  </a:schemeClr>
                </a:solidFill>
              </a:rPr>
              <a:t>3.  These claimed benefits must be validated scientifically</a:t>
            </a:r>
          </a:p>
          <a:p>
            <a:pPr marL="1257300" lvl="2" indent="-342900"/>
            <a:r>
              <a:rPr lang="en-US" sz="2600" b="1" dirty="0">
                <a:ln>
                  <a:solidFill>
                    <a:srgbClr val="FFFFFF"/>
                  </a:solidFill>
                </a:ln>
                <a:solidFill>
                  <a:schemeClr val="tx1">
                    <a:lumMod val="95000"/>
                    <a:lumOff val="5000"/>
                  </a:schemeClr>
                </a:solidFill>
              </a:rPr>
              <a:t>4.  Possible negative side effects that might outweigh any benefits must be ruled out empirically.</a:t>
            </a:r>
          </a:p>
          <a:p>
            <a:pPr marL="514350" lvl="1" indent="0">
              <a:buNone/>
            </a:pPr>
            <a:r>
              <a:rPr lang="en-US" sz="3100" b="1" u="sng" dirty="0">
                <a:ln>
                  <a:solidFill>
                    <a:srgbClr val="FFFFFF"/>
                  </a:solidFill>
                </a:ln>
                <a:solidFill>
                  <a:schemeClr val="tx1">
                    <a:lumMod val="95000"/>
                    <a:lumOff val="5000"/>
                  </a:schemeClr>
                </a:solidFill>
              </a:rPr>
              <a:t>Second Corollary</a:t>
            </a:r>
            <a:r>
              <a:rPr lang="en-US" sz="3100" b="1" dirty="0">
                <a:ln>
                  <a:solidFill>
                    <a:srgbClr val="FFFFFF"/>
                  </a:solidFill>
                </a:ln>
                <a:solidFill>
                  <a:schemeClr val="tx1">
                    <a:lumMod val="95000"/>
                    <a:lumOff val="5000"/>
                  </a:schemeClr>
                </a:solidFill>
              </a:rPr>
              <a:t>:  The primary and overriding objective of doctoral training programs in clinical psychology must be to produce the most competent clinical scientists possible.</a:t>
            </a:r>
          </a:p>
          <a:p>
            <a:endParaRPr lang="en-US" sz="3100" b="1" i="1" dirty="0">
              <a:ln>
                <a:solidFill>
                  <a:srgbClr val="FFFFFF"/>
                </a:solidFill>
              </a:ln>
              <a:solidFill>
                <a:schemeClr val="tx1">
                  <a:lumMod val="95000"/>
                  <a:lumOff val="5000"/>
                </a:schemeClr>
              </a:solidFill>
            </a:endParaRPr>
          </a:p>
          <a:p>
            <a:endParaRPr lang="en-US" b="1" dirty="0">
              <a:ln>
                <a:solidFill>
                  <a:srgbClr val="FFFFFF"/>
                </a:solidFill>
              </a:ln>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7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023360" y="3850640"/>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a:xfrm>
            <a:off x="1792288" y="5418138"/>
            <a:ext cx="5486400" cy="690880"/>
          </a:xfrm>
        </p:spPr>
        <p:txBody>
          <a:bodyPr>
            <a:normAutofit/>
          </a:bodyPr>
          <a:lstStyle/>
          <a:p>
            <a:pPr algn="ctr"/>
            <a:r>
              <a:rPr lang="en-US" sz="3200" dirty="0" smtClean="0"/>
              <a:t> </a:t>
            </a:r>
            <a:endParaRPr lang="en-US" sz="3200" dirty="0"/>
          </a:p>
        </p:txBody>
      </p:sp>
      <p:sp>
        <p:nvSpPr>
          <p:cNvPr id="6" name="Picture Placeholder 5"/>
          <p:cNvSpPr>
            <a:spLocks noGrp="1"/>
          </p:cNvSpPr>
          <p:nvPr>
            <p:ph type="pic" idx="1"/>
          </p:nvPr>
        </p:nvSpPr>
        <p:spPr>
          <a:xfrm>
            <a:off x="1792288" y="203200"/>
            <a:ext cx="5486400" cy="4333240"/>
          </a:xfrm>
        </p:spPr>
      </p:sp>
      <p:sp>
        <p:nvSpPr>
          <p:cNvPr id="7" name="Text Placeholder 6"/>
          <p:cNvSpPr>
            <a:spLocks noGrp="1"/>
          </p:cNvSpPr>
          <p:nvPr>
            <p:ph type="body" sz="half" idx="2"/>
          </p:nvPr>
        </p:nvSpPr>
        <p:spPr/>
        <p:txBody>
          <a:bodyPr/>
          <a:lstStyle/>
          <a:p>
            <a:endParaRPr lang="en-US" dirty="0" smtClean="0"/>
          </a:p>
          <a:p>
            <a:endParaRPr lang="en-US" dirty="0"/>
          </a:p>
        </p:txBody>
      </p:sp>
      <p:pic>
        <p:nvPicPr>
          <p:cNvPr id="8" name="Picture 7" descr="Don Quixote"/>
          <p:cNvPicPr>
            <a:picLocks noChangeAspect="1" noChangeArrowheads="1"/>
          </p:cNvPicPr>
          <p:nvPr/>
        </p:nvPicPr>
        <p:blipFill>
          <a:blip r:embed="rId3"/>
          <a:srcRect/>
          <a:stretch>
            <a:fillRect/>
          </a:stretch>
        </p:blipFill>
        <p:spPr bwMode="auto">
          <a:xfrm>
            <a:off x="1792288" y="203200"/>
            <a:ext cx="5486400" cy="537464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624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023360" y="3850640"/>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a:xfrm>
            <a:off x="1792288" y="5418138"/>
            <a:ext cx="5486400" cy="690880"/>
          </a:xfrm>
        </p:spPr>
        <p:txBody>
          <a:bodyPr>
            <a:normAutofit/>
          </a:bodyPr>
          <a:lstStyle/>
          <a:p>
            <a:pPr algn="ctr"/>
            <a:r>
              <a:rPr lang="en-US" sz="3600" dirty="0" smtClean="0">
                <a:solidFill>
                  <a:srgbClr val="FF0000"/>
                </a:solidFill>
              </a:rPr>
              <a:t>A Morality Play!</a:t>
            </a:r>
            <a:endParaRPr lang="en-US" sz="3600" dirty="0">
              <a:solidFill>
                <a:srgbClr val="FF0000"/>
              </a:solidFill>
            </a:endParaRPr>
          </a:p>
        </p:txBody>
      </p:sp>
      <p:sp>
        <p:nvSpPr>
          <p:cNvPr id="6" name="Picture Placeholder 5"/>
          <p:cNvSpPr>
            <a:spLocks noGrp="1"/>
          </p:cNvSpPr>
          <p:nvPr>
            <p:ph type="pic" idx="1"/>
          </p:nvPr>
        </p:nvSpPr>
        <p:spPr>
          <a:xfrm>
            <a:off x="1792288" y="203200"/>
            <a:ext cx="5486400" cy="4333240"/>
          </a:xfrm>
        </p:spPr>
      </p:sp>
      <p:sp>
        <p:nvSpPr>
          <p:cNvPr id="7" name="Text Placeholder 6"/>
          <p:cNvSpPr>
            <a:spLocks noGrp="1"/>
          </p:cNvSpPr>
          <p:nvPr>
            <p:ph type="body" sz="half" idx="2"/>
          </p:nvPr>
        </p:nvSpPr>
        <p:spPr>
          <a:xfrm>
            <a:off x="1729241" y="4909154"/>
            <a:ext cx="5486400" cy="668686"/>
          </a:xfrm>
        </p:spPr>
        <p:txBody>
          <a:bodyPr/>
          <a:lstStyle/>
          <a:p>
            <a:endParaRPr lang="en-US" dirty="0" smtClean="0"/>
          </a:p>
          <a:p>
            <a:endParaRPr lang="en-US" dirty="0"/>
          </a:p>
        </p:txBody>
      </p:sp>
      <p:pic>
        <p:nvPicPr>
          <p:cNvPr id="8" name="Picture 7" descr="Don Quixote"/>
          <p:cNvPicPr>
            <a:picLocks noChangeAspect="1" noChangeArrowheads="1"/>
          </p:cNvPicPr>
          <p:nvPr/>
        </p:nvPicPr>
        <p:blipFill>
          <a:blip r:embed="rId3"/>
          <a:srcRect/>
          <a:stretch>
            <a:fillRect/>
          </a:stretch>
        </p:blipFill>
        <p:spPr bwMode="auto">
          <a:xfrm>
            <a:off x="1792288" y="203200"/>
            <a:ext cx="5486400" cy="5374640"/>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0824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4932" y="562503"/>
            <a:ext cx="8229600" cy="1143000"/>
          </a:xfrm>
        </p:spPr>
        <p:txBody>
          <a:bodyPr>
            <a:noAutofit/>
          </a:bodyPr>
          <a:lstStyle/>
          <a:p>
            <a:r>
              <a:rPr lang="en-US" sz="3600" b="1" u="sng" dirty="0">
                <a:solidFill>
                  <a:srgbClr val="FF0000"/>
                </a:solidFill>
              </a:rPr>
              <a:t>Clinical P</a:t>
            </a:r>
            <a:r>
              <a:rPr lang="en-US" sz="3600" b="1" u="sng" dirty="0" smtClean="0">
                <a:solidFill>
                  <a:srgbClr val="FF0000"/>
                </a:solidFill>
              </a:rPr>
              <a:t>sychology</a:t>
            </a:r>
            <a:r>
              <a:rPr lang="en-US" sz="3600" b="1" u="sng" dirty="0">
                <a:solidFill>
                  <a:srgbClr val="FF0000"/>
                </a:solidFill>
              </a:rPr>
              <a:t>:</a:t>
            </a:r>
            <a:r>
              <a:rPr lang="en-US" sz="3600" b="1" u="sng" dirty="0" smtClean="0">
                <a:solidFill>
                  <a:srgbClr val="FF0000"/>
                </a:solidFill>
              </a:rPr>
              <a:t> Applied Science</a:t>
            </a:r>
            <a:endParaRPr lang="en-US" sz="3600" b="1" u="sng" dirty="0"/>
          </a:p>
        </p:txBody>
      </p:sp>
      <p:sp>
        <p:nvSpPr>
          <p:cNvPr id="3" name="Content Placeholder 2"/>
          <p:cNvSpPr>
            <a:spLocks noGrp="1"/>
          </p:cNvSpPr>
          <p:nvPr>
            <p:ph idx="1"/>
          </p:nvPr>
        </p:nvSpPr>
        <p:spPr>
          <a:xfrm>
            <a:off x="812800" y="1705503"/>
            <a:ext cx="7958666" cy="4559830"/>
          </a:xfrm>
        </p:spPr>
        <p:txBody>
          <a:bodyPr>
            <a:noAutofit/>
          </a:bodyPr>
          <a:lstStyle/>
          <a:p>
            <a:pPr>
              <a:lnSpc>
                <a:spcPct val="90000"/>
              </a:lnSpc>
            </a:pPr>
            <a:r>
              <a:rPr lang="en-US" sz="3600" dirty="0" smtClean="0"/>
              <a:t>Intervening in other people’s lives carries serious </a:t>
            </a:r>
            <a:r>
              <a:rPr lang="en-US" sz="3600" i="1" dirty="0" smtClean="0"/>
              <a:t>moral </a:t>
            </a:r>
            <a:r>
              <a:rPr lang="en-US" sz="3600" dirty="0"/>
              <a:t>and </a:t>
            </a:r>
            <a:r>
              <a:rPr lang="en-US" sz="3600" i="1" dirty="0"/>
              <a:t>ethical</a:t>
            </a:r>
            <a:r>
              <a:rPr lang="en-US" sz="3600" dirty="0"/>
              <a:t> </a:t>
            </a:r>
            <a:r>
              <a:rPr lang="en-US" sz="3600" dirty="0" smtClean="0"/>
              <a:t>obligations. </a:t>
            </a:r>
          </a:p>
          <a:p>
            <a:pPr>
              <a:lnSpc>
                <a:spcPct val="90000"/>
              </a:lnSpc>
            </a:pPr>
            <a:r>
              <a:rPr lang="en-US" sz="3600" dirty="0"/>
              <a:t>D</a:t>
            </a:r>
            <a:r>
              <a:rPr lang="en-US" sz="3600" dirty="0" smtClean="0"/>
              <a:t>ecisions simply cannot </a:t>
            </a:r>
            <a:r>
              <a:rPr lang="en-US" sz="3600" dirty="0"/>
              <a:t>be based </a:t>
            </a:r>
            <a:r>
              <a:rPr lang="en-US" sz="3600" dirty="0" smtClean="0"/>
              <a:t>on personal </a:t>
            </a:r>
            <a:r>
              <a:rPr lang="en-US" sz="3600" dirty="0"/>
              <a:t>“tastes,” professional “</a:t>
            </a:r>
            <a:r>
              <a:rPr lang="en-US" sz="3600" dirty="0" smtClean="0"/>
              <a:t>traditions.”</a:t>
            </a:r>
          </a:p>
          <a:p>
            <a:pPr>
              <a:lnSpc>
                <a:spcPct val="90000"/>
              </a:lnSpc>
            </a:pPr>
            <a:r>
              <a:rPr lang="en-US" sz="3600" dirty="0" smtClean="0"/>
              <a:t>Should be true to the </a:t>
            </a:r>
            <a:r>
              <a:rPr lang="en-US" sz="3600" u="sng" dirty="0" smtClean="0"/>
              <a:t>best science </a:t>
            </a:r>
            <a:r>
              <a:rPr lang="en-US" sz="3600" dirty="0" smtClean="0"/>
              <a:t>available.</a:t>
            </a:r>
            <a:r>
              <a:rPr lang="en-US" sz="3600" dirty="0"/>
              <a:t/>
            </a:r>
            <a:br>
              <a:rPr lang="en-US" sz="3600" dirty="0"/>
            </a:br>
            <a:endParaRPr lang="en-US" sz="3600" dirty="0"/>
          </a:p>
          <a:p>
            <a:pPr marL="0" indent="0" algn="ctr">
              <a:lnSpc>
                <a:spcPct val="110000"/>
              </a:lnSpc>
              <a:buNone/>
            </a:pPr>
            <a:endParaRPr lang="en-US" sz="36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50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F9F9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F9F9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Integrity &amp; Quality Control</a:t>
            </a:r>
            <a:endParaRPr lang="en-US" b="1" dirty="0">
              <a:solidFill>
                <a:srgbClr val="FF0000"/>
              </a:solidFill>
            </a:endParaRPr>
          </a:p>
        </p:txBody>
      </p:sp>
      <p:sp>
        <p:nvSpPr>
          <p:cNvPr id="3" name="Content Placeholder 2"/>
          <p:cNvSpPr>
            <a:spLocks noGrp="1"/>
          </p:cNvSpPr>
          <p:nvPr>
            <p:ph idx="1"/>
          </p:nvPr>
        </p:nvSpPr>
        <p:spPr>
          <a:xfrm>
            <a:off x="457200" y="1417638"/>
            <a:ext cx="8229600" cy="4864629"/>
          </a:xfrm>
        </p:spPr>
        <p:txBody>
          <a:bodyPr/>
          <a:lstStyle/>
          <a:p>
            <a:r>
              <a:rPr lang="en-US" dirty="0" smtClean="0"/>
              <a:t>Clinical Psychologists cannot justify marketing unproven or invalid services simply by pointing to the obvious need and demand for such services any more than they could justify selling snake oil remedies by pointing to the prevalence of </a:t>
            </a:r>
            <a:r>
              <a:rPr lang="en-US" dirty="0" err="1" smtClean="0"/>
              <a:t>diseses</a:t>
            </a:r>
            <a:r>
              <a:rPr lang="en-US" dirty="0" smtClean="0"/>
              <a:t> and consumer demand for services.</a:t>
            </a:r>
          </a:p>
          <a:p>
            <a:r>
              <a:rPr lang="en-US" dirty="0" smtClean="0"/>
              <a:t>Good intentions are not enough; unproven interventions are as likely to do harm as help.</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04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C7C7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7790" y="1510987"/>
            <a:ext cx="7595540" cy="941105"/>
          </a:xfrm>
        </p:spPr>
        <p:txBody>
          <a:bodyPr>
            <a:noAutofit/>
          </a:bodyPr>
          <a:lstStyle/>
          <a:p>
            <a:r>
              <a:rPr lang="en-US" sz="5400" b="1" dirty="0" smtClean="0">
                <a:solidFill>
                  <a:srgbClr val="FF0000"/>
                </a:solidFill>
              </a:rPr>
              <a:t>May 22, 2015</a:t>
            </a:r>
            <a:r>
              <a:rPr lang="en-US" sz="5400" b="1" dirty="0">
                <a:solidFill>
                  <a:srgbClr val="FF0000"/>
                </a:solidFill>
              </a:rPr>
              <a:t/>
            </a:r>
            <a:br>
              <a:rPr lang="en-US" sz="5400" b="1" dirty="0">
                <a:solidFill>
                  <a:srgbClr val="FF0000"/>
                </a:solidFill>
              </a:rPr>
            </a:br>
            <a:r>
              <a:rPr lang="en-US" b="1" dirty="0" smtClean="0">
                <a:solidFill>
                  <a:srgbClr val="FF0000"/>
                </a:solidFill>
              </a:rPr>
              <a:t>New York, NY</a:t>
            </a:r>
            <a:r>
              <a:rPr lang="en-US" b="1" dirty="0" smtClean="0"/>
              <a:t> </a:t>
            </a:r>
            <a:endParaRPr lang="en-US" b="1" dirty="0"/>
          </a:p>
        </p:txBody>
      </p:sp>
      <p:sp>
        <p:nvSpPr>
          <p:cNvPr id="3" name="Content Placeholder 2"/>
          <p:cNvSpPr>
            <a:spLocks noGrp="1"/>
          </p:cNvSpPr>
          <p:nvPr>
            <p:ph idx="1"/>
          </p:nvPr>
        </p:nvSpPr>
        <p:spPr>
          <a:xfrm>
            <a:off x="546362" y="2452092"/>
            <a:ext cx="8158396" cy="2364069"/>
          </a:xfrm>
        </p:spPr>
        <p:txBody>
          <a:bodyPr>
            <a:normAutofit/>
          </a:bodyPr>
          <a:lstStyle/>
          <a:p>
            <a:pPr marL="0" indent="0" algn="ctr">
              <a:buNone/>
            </a:pPr>
            <a:endParaRPr lang="en-US" sz="2800" dirty="0" smtClean="0"/>
          </a:p>
          <a:p>
            <a:pPr marL="0" indent="0" algn="ctr">
              <a:lnSpc>
                <a:spcPct val="80000"/>
              </a:lnSpc>
              <a:buNone/>
            </a:pPr>
            <a:r>
              <a:rPr lang="en-US" dirty="0" smtClean="0"/>
              <a:t>A Very Fitting Time and Place </a:t>
            </a:r>
          </a:p>
          <a:p>
            <a:pPr marL="0" indent="0" algn="ctr">
              <a:lnSpc>
                <a:spcPct val="80000"/>
              </a:lnSpc>
              <a:buNone/>
            </a:pPr>
            <a:r>
              <a:rPr lang="en-US" dirty="0" smtClean="0"/>
              <a:t>To Reflect on the Evolution of</a:t>
            </a:r>
          </a:p>
          <a:p>
            <a:pPr marL="0" indent="0" algn="ctr">
              <a:lnSpc>
                <a:spcPct val="80000"/>
              </a:lnSpc>
              <a:buNone/>
            </a:pPr>
            <a:r>
              <a:rPr lang="en-US" dirty="0" smtClean="0"/>
              <a:t> Psychological Clinical Science</a:t>
            </a:r>
          </a:p>
          <a:p>
            <a:pPr marL="0" indent="0">
              <a:buNone/>
            </a:pPr>
            <a:endParaRPr lang="en-US" sz="2800" dirty="0"/>
          </a:p>
          <a:p>
            <a:pPr marL="0" indent="0">
              <a:buNone/>
            </a:pPr>
            <a:endParaRPr lang="en-US" sz="2800" dirty="0" smtClean="0"/>
          </a:p>
        </p:txBody>
      </p:sp>
      <p:sp>
        <p:nvSpPr>
          <p:cNvPr id="4" name="TextBox 3"/>
          <p:cNvSpPr txBox="1"/>
          <p:nvPr/>
        </p:nvSpPr>
        <p:spPr>
          <a:xfrm>
            <a:off x="4625560" y="230234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5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5238"/>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457200" y="462408"/>
            <a:ext cx="8463524" cy="5690637"/>
          </a:xfrm>
        </p:spPr>
        <p:txBody>
          <a:bodyPr>
            <a:normAutofit fontScale="62500" lnSpcReduction="20000"/>
          </a:bodyPr>
          <a:lstStyle/>
          <a:p>
            <a:pPr marL="0" indent="0" algn="ctr">
              <a:lnSpc>
                <a:spcPct val="110000"/>
              </a:lnSpc>
              <a:buNone/>
            </a:pPr>
            <a:endParaRPr lang="en-US" sz="3800" i="1" u="sng" dirty="0" smtClean="0"/>
          </a:p>
          <a:p>
            <a:pPr marL="0" indent="0" algn="ctr">
              <a:lnSpc>
                <a:spcPct val="110000"/>
              </a:lnSpc>
              <a:buNone/>
            </a:pPr>
            <a:r>
              <a:rPr lang="en-US" sz="3800" i="1" u="sng" dirty="0" smtClean="0"/>
              <a:t>Clinical Science: an Applied, Humanitarian,</a:t>
            </a:r>
            <a:r>
              <a:rPr lang="en-US" sz="3800" u="sng" dirty="0" smtClean="0"/>
              <a:t> </a:t>
            </a:r>
            <a:r>
              <a:rPr lang="en-US" sz="3800" i="1" u="sng" dirty="0" smtClean="0"/>
              <a:t>Ethical Enterprise</a:t>
            </a:r>
          </a:p>
          <a:p>
            <a:pPr marL="0" indent="0" algn="ctr">
              <a:lnSpc>
                <a:spcPct val="110000"/>
              </a:lnSpc>
              <a:buNone/>
            </a:pPr>
            <a:r>
              <a:rPr lang="en-US" sz="5800" b="1" dirty="0" smtClean="0">
                <a:solidFill>
                  <a:srgbClr val="FF0000"/>
                </a:solidFill>
              </a:rPr>
              <a:t>5 </a:t>
            </a:r>
            <a:r>
              <a:rPr lang="en-US" sz="5800" b="1" dirty="0">
                <a:solidFill>
                  <a:srgbClr val="FF0000"/>
                </a:solidFill>
              </a:rPr>
              <a:t>MORAL IMPERATIVES </a:t>
            </a:r>
            <a:endParaRPr lang="en-US" sz="5800" dirty="0" smtClean="0"/>
          </a:p>
          <a:p>
            <a:pPr lvl="1">
              <a:lnSpc>
                <a:spcPct val="120000"/>
              </a:lnSpc>
            </a:pPr>
            <a:r>
              <a:rPr lang="en-US" sz="3500" dirty="0" smtClean="0"/>
              <a:t>First, do </a:t>
            </a:r>
            <a:r>
              <a:rPr lang="en-US" sz="3500" i="1" dirty="0" smtClean="0"/>
              <a:t>no harm</a:t>
            </a:r>
            <a:r>
              <a:rPr lang="en-US" sz="3500" dirty="0" smtClean="0"/>
              <a:t>.</a:t>
            </a:r>
          </a:p>
          <a:p>
            <a:pPr lvl="1">
              <a:lnSpc>
                <a:spcPct val="120000"/>
              </a:lnSpc>
            </a:pPr>
            <a:r>
              <a:rPr lang="en-US" sz="3500" dirty="0" smtClean="0"/>
              <a:t>Second, give priority to the </a:t>
            </a:r>
            <a:r>
              <a:rPr lang="en-US" sz="3500" i="1" dirty="0"/>
              <a:t>public’s welfare</a:t>
            </a:r>
            <a:r>
              <a:rPr lang="en-US" sz="3500" dirty="0"/>
              <a:t> over </a:t>
            </a:r>
            <a:r>
              <a:rPr lang="en-US" sz="3500" dirty="0" smtClean="0"/>
              <a:t>all other competing interests (e.g., guild, personal). </a:t>
            </a:r>
          </a:p>
          <a:p>
            <a:pPr lvl="1">
              <a:lnSpc>
                <a:spcPct val="120000"/>
              </a:lnSpc>
            </a:pPr>
            <a:r>
              <a:rPr lang="en-US" sz="3500" dirty="0" smtClean="0"/>
              <a:t>Third, strive to ensure </a:t>
            </a:r>
            <a:r>
              <a:rPr lang="en-US" sz="3500" i="1" dirty="0" smtClean="0"/>
              <a:t>access to,</a:t>
            </a:r>
            <a:r>
              <a:rPr lang="en-US" sz="3500" dirty="0" smtClean="0"/>
              <a:t> and </a:t>
            </a:r>
            <a:r>
              <a:rPr lang="en-US" sz="3500" i="1" dirty="0" smtClean="0"/>
              <a:t>safe and reliable delivery of,</a:t>
            </a:r>
            <a:r>
              <a:rPr lang="en-US" sz="3500" dirty="0" smtClean="0"/>
              <a:t> the most </a:t>
            </a:r>
            <a:r>
              <a:rPr lang="en-US" sz="3500" i="1" dirty="0" smtClean="0"/>
              <a:t>cost-effective </a:t>
            </a:r>
            <a:r>
              <a:rPr lang="en-US" sz="3500" dirty="0" smtClean="0"/>
              <a:t>mental and behavioral health care.</a:t>
            </a:r>
          </a:p>
          <a:p>
            <a:pPr lvl="1">
              <a:lnSpc>
                <a:spcPct val="120000"/>
              </a:lnSpc>
            </a:pPr>
            <a:r>
              <a:rPr lang="en-US" sz="3500" dirty="0" smtClean="0"/>
              <a:t>Fourth, as a </a:t>
            </a:r>
            <a:r>
              <a:rPr lang="en-US" sz="3500" i="1" dirty="0" smtClean="0"/>
              <a:t>public trust</a:t>
            </a:r>
            <a:r>
              <a:rPr lang="en-US" sz="3500" dirty="0" smtClean="0"/>
              <a:t>, act </a:t>
            </a:r>
            <a:r>
              <a:rPr lang="en-US" sz="3500" i="1" dirty="0" smtClean="0"/>
              <a:t>ethically—</a:t>
            </a:r>
            <a:r>
              <a:rPr lang="en-US" sz="3500" dirty="0" smtClean="0"/>
              <a:t>with </a:t>
            </a:r>
            <a:r>
              <a:rPr lang="en-US" sz="3500" i="1" dirty="0" smtClean="0"/>
              <a:t>transparency</a:t>
            </a:r>
            <a:r>
              <a:rPr lang="en-US" sz="3500" i="1" dirty="0"/>
              <a:t> </a:t>
            </a:r>
            <a:r>
              <a:rPr lang="en-US" sz="3500" i="1" dirty="0" smtClean="0"/>
              <a:t>&amp;</a:t>
            </a:r>
            <a:r>
              <a:rPr lang="en-US" sz="3500" dirty="0" smtClean="0"/>
              <a:t> </a:t>
            </a:r>
            <a:r>
              <a:rPr lang="en-US" sz="3500" i="1" dirty="0" smtClean="0"/>
              <a:t>integrity—intervening in lives only with full, informed consent</a:t>
            </a:r>
            <a:r>
              <a:rPr lang="en-US" sz="3500" dirty="0" smtClean="0"/>
              <a:t>.</a:t>
            </a:r>
          </a:p>
          <a:p>
            <a:pPr lvl="1">
              <a:lnSpc>
                <a:spcPct val="120000"/>
              </a:lnSpc>
            </a:pPr>
            <a:r>
              <a:rPr lang="en-US" sz="3500" dirty="0" smtClean="0"/>
              <a:t>Fifth, adhere faithfully to a </a:t>
            </a:r>
            <a:r>
              <a:rPr lang="en-US" sz="3500" i="1" dirty="0" smtClean="0"/>
              <a:t>Scientific Epistemology </a:t>
            </a:r>
            <a:r>
              <a:rPr lang="en-US" sz="3500" dirty="0" smtClean="0"/>
              <a:t>to advance knowledge and improve human well-being! </a:t>
            </a:r>
            <a:endParaRPr lang="en-US" sz="3500" dirty="0"/>
          </a:p>
          <a:p>
            <a:pPr marL="457200" lvl="1" indent="0">
              <a:lnSpc>
                <a:spcPct val="120000"/>
              </a:lnSpc>
              <a:buNone/>
            </a:pPr>
            <a:r>
              <a:rPr lang="en-US" sz="3500" b="1" dirty="0" smtClean="0">
                <a:solidFill>
                  <a:srgbClr val="FF0000"/>
                </a:solidFill>
              </a:rPr>
              <a:t>The public’s welfare is the ultimate reason for Clinical Science.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934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6B5A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6B5A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6B5A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6B5A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7A7A7A"/>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9"/>
            <a:ext cx="8229600" cy="978428"/>
          </a:xfrm>
        </p:spPr>
        <p:txBody>
          <a:bodyPr/>
          <a:lstStyle/>
          <a:p>
            <a:r>
              <a:rPr lang="en-US" u="sng" dirty="0" smtClean="0">
                <a:solidFill>
                  <a:srgbClr val="FF0000"/>
                </a:solidFill>
              </a:rPr>
              <a:t>Clinical </a:t>
            </a:r>
            <a:r>
              <a:rPr lang="en-US" u="sng" dirty="0">
                <a:solidFill>
                  <a:srgbClr val="FF0000"/>
                </a:solidFill>
              </a:rPr>
              <a:t>Science </a:t>
            </a:r>
            <a:r>
              <a:rPr lang="en-US" u="sng" dirty="0" smtClean="0">
                <a:solidFill>
                  <a:srgbClr val="FF0000"/>
                </a:solidFill>
              </a:rPr>
              <a:t>is for Public </a:t>
            </a:r>
            <a:r>
              <a:rPr lang="en-US" u="sng" dirty="0" err="1" smtClean="0">
                <a:solidFill>
                  <a:srgbClr val="FF0000"/>
                </a:solidFill>
              </a:rPr>
              <a:t>Healh</a:t>
            </a:r>
            <a:endParaRPr lang="en-US" dirty="0"/>
          </a:p>
        </p:txBody>
      </p:sp>
      <p:sp>
        <p:nvSpPr>
          <p:cNvPr id="3" name="Content Placeholder 2"/>
          <p:cNvSpPr>
            <a:spLocks noGrp="1"/>
          </p:cNvSpPr>
          <p:nvPr>
            <p:ph idx="1"/>
          </p:nvPr>
        </p:nvSpPr>
        <p:spPr>
          <a:xfrm>
            <a:off x="347133" y="1049867"/>
            <a:ext cx="8593667" cy="5477933"/>
          </a:xfrm>
        </p:spPr>
        <p:txBody>
          <a:bodyPr>
            <a:noAutofit/>
          </a:bodyPr>
          <a:lstStyle/>
          <a:p>
            <a:pPr>
              <a:lnSpc>
                <a:spcPct val="80000"/>
              </a:lnSpc>
            </a:pPr>
            <a:r>
              <a:rPr lang="en-US" sz="2800" dirty="0"/>
              <a:t>Nearly 50% of Americans will be diagnosed with a mental </a:t>
            </a:r>
            <a:r>
              <a:rPr lang="en-US" sz="2800" dirty="0" smtClean="0"/>
              <a:t>illness. </a:t>
            </a:r>
            <a:endParaRPr lang="en-US" sz="2800" dirty="0"/>
          </a:p>
          <a:p>
            <a:pPr>
              <a:lnSpc>
                <a:spcPct val="80000"/>
              </a:lnSpc>
            </a:pPr>
            <a:r>
              <a:rPr lang="en-US" sz="2800" dirty="0" smtClean="0"/>
              <a:t>Over </a:t>
            </a:r>
            <a:r>
              <a:rPr lang="en-US" sz="2800" dirty="0"/>
              <a:t>33 million Americans seek help for Mental Health, Behavioral Health, or Substance Use problems </a:t>
            </a:r>
            <a:r>
              <a:rPr lang="en-US" sz="2800" dirty="0" smtClean="0"/>
              <a:t>each </a:t>
            </a:r>
            <a:r>
              <a:rPr lang="en-US" sz="2800" dirty="0"/>
              <a:t>year.</a:t>
            </a:r>
          </a:p>
          <a:p>
            <a:pPr>
              <a:lnSpc>
                <a:spcPct val="80000"/>
              </a:lnSpc>
            </a:pPr>
            <a:r>
              <a:rPr lang="en-US" sz="2800" dirty="0" smtClean="0"/>
              <a:t>Over </a:t>
            </a:r>
            <a:r>
              <a:rPr lang="en-US" sz="2800" dirty="0"/>
              <a:t>70% </a:t>
            </a:r>
            <a:r>
              <a:rPr lang="en-US" sz="2800" dirty="0" smtClean="0"/>
              <a:t>of them receive inappropriate </a:t>
            </a:r>
            <a:r>
              <a:rPr lang="en-US" sz="2800" dirty="0"/>
              <a:t>care—i.e., </a:t>
            </a:r>
            <a:r>
              <a:rPr lang="en-US" sz="2800" u="sng" dirty="0"/>
              <a:t>not</a:t>
            </a:r>
            <a:r>
              <a:rPr lang="en-US" sz="2800" dirty="0"/>
              <a:t> </a:t>
            </a:r>
            <a:r>
              <a:rPr lang="en-US" sz="2800" u="sng" dirty="0" smtClean="0"/>
              <a:t>the </a:t>
            </a:r>
            <a:r>
              <a:rPr lang="en-US" sz="2800" u="sng" dirty="0"/>
              <a:t>best</a:t>
            </a:r>
            <a:r>
              <a:rPr lang="en-US" sz="2800" dirty="0"/>
              <a:t>, </a:t>
            </a:r>
            <a:r>
              <a:rPr lang="en-US" sz="2800" u="sng" dirty="0"/>
              <a:t>most </a:t>
            </a:r>
            <a:r>
              <a:rPr lang="en-US" sz="2800" u="sng" dirty="0" smtClean="0"/>
              <a:t>effective care</a:t>
            </a:r>
            <a:r>
              <a:rPr lang="en-US" sz="2800" dirty="0" smtClean="0"/>
              <a:t> </a:t>
            </a:r>
            <a:r>
              <a:rPr lang="en-US" sz="2800" dirty="0"/>
              <a:t>(Institutes of Medicine, 2006)</a:t>
            </a:r>
            <a:r>
              <a:rPr lang="en-US" sz="2800" dirty="0" smtClean="0"/>
              <a:t>.  </a:t>
            </a:r>
            <a:r>
              <a:rPr lang="en-US" sz="2400" dirty="0" smtClean="0"/>
              <a:t>Example:  OCD treatment in DC.</a:t>
            </a:r>
            <a:endParaRPr lang="en-US" sz="2400" dirty="0"/>
          </a:p>
          <a:p>
            <a:pPr>
              <a:lnSpc>
                <a:spcPct val="80000"/>
              </a:lnSpc>
            </a:pPr>
            <a:r>
              <a:rPr lang="en-US" sz="2800" dirty="0" smtClean="0"/>
              <a:t>There is a </a:t>
            </a:r>
            <a:r>
              <a:rPr lang="en-US" sz="2800" dirty="0"/>
              <a:t>13-17 year lag in the transfer of scientific advances to clinical </a:t>
            </a:r>
            <a:r>
              <a:rPr lang="en-US" sz="2800" dirty="0" smtClean="0"/>
              <a:t>applications (Bauer, 2002).  </a:t>
            </a:r>
            <a:r>
              <a:rPr lang="en-US" sz="2800" b="1" dirty="0" smtClean="0"/>
              <a:t>And, too many </a:t>
            </a:r>
            <a:r>
              <a:rPr lang="en-US" sz="2800" b="1" dirty="0"/>
              <a:t>scientific advances never </a:t>
            </a:r>
            <a:r>
              <a:rPr lang="en-US" sz="2800" b="1" dirty="0" smtClean="0"/>
              <a:t>get </a:t>
            </a:r>
            <a:r>
              <a:rPr lang="en-US" sz="2800" b="1" dirty="0"/>
              <a:t>transferred</a:t>
            </a:r>
            <a:r>
              <a:rPr lang="en-US" sz="2800" b="1" dirty="0" smtClean="0"/>
              <a:t>.</a:t>
            </a:r>
          </a:p>
          <a:p>
            <a:pPr marL="0" indent="0">
              <a:lnSpc>
                <a:spcPct val="80000"/>
              </a:lnSpc>
              <a:buNone/>
            </a:pPr>
            <a:r>
              <a:rPr lang="en-US" sz="2800" b="1" dirty="0" smtClean="0">
                <a:solidFill>
                  <a:srgbClr val="FF0000"/>
                </a:solidFill>
              </a:rPr>
              <a:t>Improving </a:t>
            </a:r>
            <a:r>
              <a:rPr lang="en-US" sz="2800" b="1" u="sng" dirty="0">
                <a:solidFill>
                  <a:srgbClr val="FF0000"/>
                </a:solidFill>
              </a:rPr>
              <a:t>access</a:t>
            </a:r>
            <a:r>
              <a:rPr lang="en-US" sz="2800" b="1" dirty="0">
                <a:solidFill>
                  <a:srgbClr val="FF0000"/>
                </a:solidFill>
              </a:rPr>
              <a:t> to </a:t>
            </a:r>
            <a:r>
              <a:rPr lang="en-US" sz="2800" b="1" u="sng" dirty="0">
                <a:solidFill>
                  <a:srgbClr val="FF0000"/>
                </a:solidFill>
              </a:rPr>
              <a:t>cost-effective</a:t>
            </a:r>
            <a:r>
              <a:rPr lang="en-US" sz="2800" b="1" dirty="0">
                <a:solidFill>
                  <a:srgbClr val="FF0000"/>
                </a:solidFill>
              </a:rPr>
              <a:t> Mental &amp; Behavioral Care, </a:t>
            </a:r>
            <a:r>
              <a:rPr lang="en-US" sz="2800" b="1" dirty="0" smtClean="0">
                <a:solidFill>
                  <a:srgbClr val="FF0000"/>
                </a:solidFill>
              </a:rPr>
              <a:t>backed by </a:t>
            </a:r>
            <a:r>
              <a:rPr lang="en-US" sz="2800" b="1" dirty="0">
                <a:solidFill>
                  <a:srgbClr val="FF0000"/>
                </a:solidFill>
              </a:rPr>
              <a:t>the </a:t>
            </a:r>
            <a:r>
              <a:rPr lang="en-US" sz="2800" b="1" u="sng" dirty="0">
                <a:solidFill>
                  <a:srgbClr val="FF0000"/>
                </a:solidFill>
              </a:rPr>
              <a:t>best science</a:t>
            </a:r>
            <a:r>
              <a:rPr lang="en-US" sz="2800" b="1" dirty="0">
                <a:solidFill>
                  <a:srgbClr val="FF0000"/>
                </a:solidFill>
              </a:rPr>
              <a:t>, is </a:t>
            </a:r>
            <a:r>
              <a:rPr lang="en-US" sz="2800" b="1" dirty="0" smtClean="0">
                <a:solidFill>
                  <a:srgbClr val="FF0000"/>
                </a:solidFill>
              </a:rPr>
              <a:t>our essential task. </a:t>
            </a:r>
            <a:endParaRPr lang="en-US" sz="28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1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F9F9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F9F9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F9F9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F9F9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92667" y="2125133"/>
            <a:ext cx="8229600" cy="2277533"/>
          </a:xfrm>
        </p:spPr>
        <p:txBody>
          <a:bodyPr>
            <a:normAutofit lnSpcReduction="10000"/>
          </a:bodyPr>
          <a:lstStyle/>
          <a:p>
            <a:pPr marL="0" indent="0" algn="ctr">
              <a:buNone/>
            </a:pPr>
            <a:r>
              <a:rPr lang="en-US" dirty="0" smtClean="0"/>
              <a:t> Questions, on these 20</a:t>
            </a:r>
            <a:r>
              <a:rPr lang="en-US" baseline="30000" dirty="0" smtClean="0"/>
              <a:t>th</a:t>
            </a:r>
            <a:r>
              <a:rPr lang="en-US" dirty="0" smtClean="0"/>
              <a:t> &amp; 70</a:t>
            </a:r>
            <a:r>
              <a:rPr lang="en-US" baseline="30000" dirty="0" smtClean="0"/>
              <a:t>th</a:t>
            </a:r>
            <a:r>
              <a:rPr lang="en-US" dirty="0" smtClean="0"/>
              <a:t> Anniversaries:</a:t>
            </a:r>
          </a:p>
          <a:p>
            <a:pPr marL="0" indent="0" algn="ctr">
              <a:buNone/>
            </a:pPr>
            <a:r>
              <a:rPr lang="en-US" dirty="0" smtClean="0"/>
              <a:t>“</a:t>
            </a:r>
            <a:r>
              <a:rPr lang="en-US" dirty="0"/>
              <a:t>How has </a:t>
            </a:r>
            <a:r>
              <a:rPr lang="en-US" b="1" u="sng" dirty="0">
                <a:solidFill>
                  <a:srgbClr val="FF0000"/>
                </a:solidFill>
              </a:rPr>
              <a:t>scientific</a:t>
            </a:r>
            <a:r>
              <a:rPr lang="en-US" dirty="0"/>
              <a:t> </a:t>
            </a:r>
            <a:r>
              <a:rPr lang="en-US" b="1" dirty="0">
                <a:solidFill>
                  <a:srgbClr val="FF0000"/>
                </a:solidFill>
              </a:rPr>
              <a:t>clinical psychology </a:t>
            </a:r>
          </a:p>
          <a:p>
            <a:pPr marL="0" indent="0" algn="ctr">
              <a:buNone/>
            </a:pPr>
            <a:r>
              <a:rPr lang="en-US" dirty="0" smtClean="0"/>
              <a:t>progressed </a:t>
            </a:r>
            <a:r>
              <a:rPr lang="en-US" dirty="0"/>
              <a:t>over</a:t>
            </a:r>
            <a:r>
              <a:rPr lang="en-US" b="1" dirty="0"/>
              <a:t> </a:t>
            </a:r>
            <a:r>
              <a:rPr lang="en-US" dirty="0"/>
              <a:t>these</a:t>
            </a:r>
            <a:r>
              <a:rPr lang="en-US" b="1" dirty="0"/>
              <a:t> </a:t>
            </a:r>
            <a:r>
              <a:rPr lang="en-US" dirty="0"/>
              <a:t>70 </a:t>
            </a:r>
            <a:r>
              <a:rPr lang="en-US" dirty="0" smtClean="0"/>
              <a:t>years?” and </a:t>
            </a:r>
          </a:p>
          <a:p>
            <a:pPr marL="0" indent="0" algn="ctr">
              <a:buNone/>
            </a:pPr>
            <a:r>
              <a:rPr lang="en-US" dirty="0" smtClean="0"/>
              <a:t>“What is the </a:t>
            </a:r>
            <a:r>
              <a:rPr lang="en-US" b="1" dirty="0" smtClean="0">
                <a:solidFill>
                  <a:srgbClr val="FF0000"/>
                </a:solidFill>
              </a:rPr>
              <a:t>future</a:t>
            </a:r>
            <a:r>
              <a:rPr lang="en-US" dirty="0" smtClean="0"/>
              <a:t> of Clinical Science?”</a:t>
            </a:r>
            <a:endParaRPr lang="en-US" dirty="0"/>
          </a:p>
          <a:p>
            <a:pPr marL="0" indent="0" algn="ctr">
              <a:buNone/>
            </a:pP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177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229600" cy="1143000"/>
          </a:xfrm>
        </p:spPr>
        <p:txBody>
          <a:bodyPr>
            <a:normAutofit/>
          </a:bodyPr>
          <a:lstStyle/>
          <a:p>
            <a:r>
              <a:rPr lang="en-US" b="1" u="sng" dirty="0" smtClean="0">
                <a:solidFill>
                  <a:srgbClr val="FF0000"/>
                </a:solidFill>
              </a:rPr>
              <a:t>A Quick History</a:t>
            </a:r>
            <a:endParaRPr lang="en-US" dirty="0">
              <a:solidFill>
                <a:srgbClr val="FF0000"/>
              </a:solidFill>
            </a:endParaRPr>
          </a:p>
        </p:txBody>
      </p:sp>
      <p:sp>
        <p:nvSpPr>
          <p:cNvPr id="3" name="Content Placeholder 2"/>
          <p:cNvSpPr>
            <a:spLocks noGrp="1"/>
          </p:cNvSpPr>
          <p:nvPr>
            <p:ph idx="1"/>
          </p:nvPr>
        </p:nvSpPr>
        <p:spPr>
          <a:xfrm>
            <a:off x="457200" y="1744075"/>
            <a:ext cx="8360275" cy="4525963"/>
          </a:xfrm>
        </p:spPr>
        <p:txBody>
          <a:bodyPr>
            <a:normAutofit/>
          </a:bodyPr>
          <a:lstStyle/>
          <a:p>
            <a:r>
              <a:rPr lang="en-US" dirty="0" smtClean="0"/>
              <a:t>No “Psychology” until late 1880s</a:t>
            </a:r>
          </a:p>
          <a:p>
            <a:r>
              <a:rPr lang="en-US" dirty="0" smtClean="0"/>
              <a:t>“</a:t>
            </a:r>
            <a:r>
              <a:rPr lang="en-US" dirty="0"/>
              <a:t>M</a:t>
            </a:r>
            <a:r>
              <a:rPr lang="en-US" dirty="0" smtClean="0"/>
              <a:t>ental” practitioners </a:t>
            </a:r>
            <a:r>
              <a:rPr lang="en-US" dirty="0"/>
              <a:t>by other names:  </a:t>
            </a:r>
            <a:endParaRPr lang="en-US" dirty="0" smtClean="0"/>
          </a:p>
          <a:p>
            <a:pPr lvl="1"/>
            <a:r>
              <a:rPr lang="en-US" sz="2200" i="1" dirty="0" smtClean="0"/>
              <a:t>phrenologists</a:t>
            </a:r>
            <a:r>
              <a:rPr lang="en-US" sz="2200" i="1" dirty="0"/>
              <a:t>, graphologists, mesmerists, spiritualists, </a:t>
            </a:r>
            <a:r>
              <a:rPr lang="en-US" sz="2200" i="1" dirty="0" smtClean="0"/>
              <a:t>seers</a:t>
            </a:r>
            <a:r>
              <a:rPr lang="en-US" sz="2200" i="1" dirty="0"/>
              <a:t>, psychics, mediums, shamans, </a:t>
            </a:r>
            <a:r>
              <a:rPr lang="en-US" sz="2200" i="1" dirty="0" smtClean="0"/>
              <a:t>snake oil sellers, etc</a:t>
            </a:r>
            <a:r>
              <a:rPr lang="en-US" i="1" dirty="0"/>
              <a:t>.</a:t>
            </a:r>
          </a:p>
          <a:p>
            <a:r>
              <a:rPr lang="en-US" dirty="0" smtClean="0"/>
              <a:t>Physicians treated insanity, typically in asylums</a:t>
            </a:r>
          </a:p>
          <a:p>
            <a:r>
              <a:rPr lang="en-US" b="1" dirty="0" smtClean="0">
                <a:solidFill>
                  <a:srgbClr val="FF0000"/>
                </a:solidFill>
              </a:rPr>
              <a:t>There were no effective</a:t>
            </a:r>
            <a:r>
              <a:rPr lang="en-US" b="1" dirty="0">
                <a:solidFill>
                  <a:srgbClr val="FF0000"/>
                </a:solidFill>
              </a:rPr>
              <a:t> </a:t>
            </a:r>
            <a:r>
              <a:rPr lang="en-US" b="1" dirty="0" smtClean="0">
                <a:solidFill>
                  <a:srgbClr val="FF0000"/>
                </a:solidFill>
              </a:rPr>
              <a:t>treatments.</a:t>
            </a:r>
          </a:p>
          <a:p>
            <a:r>
              <a:rPr lang="en-US" b="1" dirty="0" smtClean="0">
                <a:solidFill>
                  <a:srgbClr val="FF0000"/>
                </a:solidFill>
              </a:rPr>
              <a:t>In fact, treatments tended to be iatrogenic.</a:t>
            </a:r>
          </a:p>
          <a:p>
            <a:pPr marL="0" indent="0">
              <a:buNone/>
            </a:pPr>
            <a:endParaRPr lang="en-US" b="1" dirty="0">
              <a:solidFill>
                <a:srgbClr val="FF0000"/>
              </a:solidFill>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70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1892-1945 </a:t>
            </a:r>
            <a:r>
              <a:rPr lang="en-US" sz="3600" b="1" u="sng" dirty="0" smtClean="0">
                <a:solidFill>
                  <a:srgbClr val="FF0000"/>
                </a:solidFill>
              </a:rPr>
              <a:t>(To end of WWII)</a:t>
            </a:r>
            <a:endParaRPr lang="en-US" sz="3600" b="1" u="sng" dirty="0">
              <a:solidFill>
                <a:srgbClr val="FF0000"/>
              </a:solidFill>
            </a:endParaRPr>
          </a:p>
        </p:txBody>
      </p:sp>
      <p:sp>
        <p:nvSpPr>
          <p:cNvPr id="3" name="Content Placeholder 2"/>
          <p:cNvSpPr>
            <a:spLocks noGrp="1"/>
          </p:cNvSpPr>
          <p:nvPr>
            <p:ph idx="1"/>
          </p:nvPr>
        </p:nvSpPr>
        <p:spPr>
          <a:xfrm>
            <a:off x="457200" y="1187223"/>
            <a:ext cx="8229600" cy="5213577"/>
          </a:xfrm>
        </p:spPr>
        <p:txBody>
          <a:bodyPr>
            <a:normAutofit fontScale="92500"/>
          </a:bodyPr>
          <a:lstStyle/>
          <a:p>
            <a:r>
              <a:rPr lang="en-US" sz="2600" dirty="0" smtClean="0"/>
              <a:t>1892: American Psychological Association founded</a:t>
            </a:r>
          </a:p>
          <a:p>
            <a:pPr lvl="1"/>
            <a:r>
              <a:rPr lang="en-US" sz="1900" dirty="0" smtClean="0"/>
              <a:t>APA Bylaws excluded “practice” from mission statement</a:t>
            </a:r>
          </a:p>
          <a:p>
            <a:pPr lvl="1"/>
            <a:r>
              <a:rPr lang="en-US" sz="1900" dirty="0" smtClean="0"/>
              <a:t>Two APA classes: “members” (fellows); “associates” (no vote)</a:t>
            </a:r>
          </a:p>
          <a:p>
            <a:pPr lvl="1"/>
            <a:r>
              <a:rPr lang="en-US" sz="1900" dirty="0" smtClean="0"/>
              <a:t>Clinical:  Child guidance, testing, &amp; consulting (e.g., </a:t>
            </a:r>
            <a:r>
              <a:rPr lang="en-US" sz="1900" dirty="0" err="1" smtClean="0"/>
              <a:t>Witmer</a:t>
            </a:r>
            <a:r>
              <a:rPr lang="en-US" sz="1900" dirty="0" smtClean="0"/>
              <a:t>)</a:t>
            </a:r>
          </a:p>
          <a:p>
            <a:r>
              <a:rPr lang="en-US" sz="2600" dirty="0" smtClean="0"/>
              <a:t>1917-19: American Assoc. of Clinical Psychologists (Div. 12)  </a:t>
            </a:r>
          </a:p>
          <a:p>
            <a:pPr lvl="1"/>
            <a:r>
              <a:rPr lang="en-US" sz="2000" dirty="0" smtClean="0"/>
              <a:t>1918: Proposed </a:t>
            </a:r>
            <a:r>
              <a:rPr lang="en-US" sz="2000" dirty="0" err="1" smtClean="0"/>
              <a:t>PsyD</a:t>
            </a:r>
            <a:r>
              <a:rPr lang="en-US" sz="2000" dirty="0" smtClean="0"/>
              <a:t>, “clinical” as an applied profession; failed.</a:t>
            </a:r>
          </a:p>
          <a:p>
            <a:pPr lvl="1"/>
            <a:r>
              <a:rPr lang="en-US" sz="2000" dirty="0" smtClean="0"/>
              <a:t>1921:  Div. 12 started “certification” program.  No interest.</a:t>
            </a:r>
          </a:p>
          <a:p>
            <a:r>
              <a:rPr lang="en-US" sz="2600" dirty="0" smtClean="0"/>
              <a:t>1937:  American Association for Applied Psychology (AAAP)</a:t>
            </a:r>
          </a:p>
          <a:p>
            <a:r>
              <a:rPr lang="en-US" sz="2600" dirty="0" smtClean="0"/>
              <a:t>1944-45:  “Patriotic” merger of APA-AAAP (apogee of unity)</a:t>
            </a:r>
          </a:p>
          <a:p>
            <a:pPr marL="0" indent="0">
              <a:buNone/>
            </a:pPr>
            <a:r>
              <a:rPr lang="en-US" sz="2600" b="1" dirty="0" smtClean="0">
                <a:solidFill>
                  <a:srgbClr val="FF0000"/>
                </a:solidFill>
              </a:rPr>
              <a:t>	Professional Psych largely </a:t>
            </a:r>
            <a:r>
              <a:rPr lang="en-US" sz="2600" b="1" u="sng" dirty="0" smtClean="0">
                <a:solidFill>
                  <a:srgbClr val="FF0000"/>
                </a:solidFill>
              </a:rPr>
              <a:t>unsuccessful</a:t>
            </a:r>
            <a:r>
              <a:rPr lang="en-US" sz="2600" b="1" dirty="0" smtClean="0">
                <a:solidFill>
                  <a:srgbClr val="FF0000"/>
                </a:solidFill>
              </a:rPr>
              <a:t> before WWII. </a:t>
            </a:r>
          </a:p>
          <a:p>
            <a:pPr marL="0" indent="0">
              <a:buNone/>
            </a:pPr>
            <a:r>
              <a:rPr lang="en-US" sz="2600" b="1" dirty="0" smtClean="0">
                <a:solidFill>
                  <a:srgbClr val="FF0000"/>
                </a:solidFill>
              </a:rPr>
              <a:t>	NO PhD degrees awarded in “clinical” psychology (all OJT).</a:t>
            </a:r>
          </a:p>
          <a:p>
            <a:pPr marL="0" indent="0">
              <a:buNone/>
            </a:pPr>
            <a:r>
              <a:rPr lang="en-US" sz="2600" b="1" dirty="0" smtClean="0">
                <a:solidFill>
                  <a:srgbClr val="FF0000"/>
                </a:solidFill>
              </a:rPr>
              <a:t>	NO Effective Treatments for Mental Disorders</a:t>
            </a:r>
          </a:p>
          <a:p>
            <a:endParaRPr lang="en-US" dirty="0" smtClean="0"/>
          </a:p>
          <a:p>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8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C8C8C"/>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C8C8C"/>
                                      </p:to>
                                    </p:animClr>
                                  </p:sub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C8C8C"/>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C8C8C"/>
                                      </p:to>
                                    </p:animClr>
                                  </p:sub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8C8C8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1945: Birth of Clinical Psych</a:t>
            </a:r>
            <a:endParaRPr lang="en-US" sz="3600" b="1" u="sng" dirty="0">
              <a:solidFill>
                <a:srgbClr val="FF0000"/>
              </a:solidFill>
            </a:endParaRPr>
          </a:p>
        </p:txBody>
      </p:sp>
      <p:sp>
        <p:nvSpPr>
          <p:cNvPr id="3" name="Content Placeholder 2"/>
          <p:cNvSpPr>
            <a:spLocks noGrp="1"/>
          </p:cNvSpPr>
          <p:nvPr>
            <p:ph idx="1"/>
          </p:nvPr>
        </p:nvSpPr>
        <p:spPr>
          <a:xfrm>
            <a:off x="457200" y="1624601"/>
            <a:ext cx="8369300" cy="4749800"/>
          </a:xfrm>
        </p:spPr>
        <p:txBody>
          <a:bodyPr>
            <a:normAutofit fontScale="62500" lnSpcReduction="20000"/>
          </a:bodyPr>
          <a:lstStyle/>
          <a:p>
            <a:pPr>
              <a:lnSpc>
                <a:spcPct val="120000"/>
              </a:lnSpc>
            </a:pPr>
            <a:r>
              <a:rPr lang="en-US" sz="4400" dirty="0" smtClean="0"/>
              <a:t>Post-War: Psychologists as “junior psychiatrists</a:t>
            </a:r>
            <a:r>
              <a:rPr lang="en-US" sz="4400" dirty="0"/>
              <a:t>?</a:t>
            </a:r>
            <a:r>
              <a:rPr lang="en-US" sz="4400" dirty="0" smtClean="0"/>
              <a:t>”  </a:t>
            </a:r>
            <a:endParaRPr lang="en-US" sz="4400" dirty="0"/>
          </a:p>
          <a:p>
            <a:pPr>
              <a:lnSpc>
                <a:spcPct val="120000"/>
              </a:lnSpc>
            </a:pPr>
            <a:r>
              <a:rPr lang="en-US" sz="4400" dirty="0" smtClean="0"/>
              <a:t>1946-47:  VA &amp; </a:t>
            </a:r>
            <a:r>
              <a:rPr lang="en-US" sz="4400" dirty="0"/>
              <a:t>USPHS </a:t>
            </a:r>
            <a:r>
              <a:rPr lang="en-US" sz="4400" dirty="0" smtClean="0"/>
              <a:t>Created “Clinical Psychology,” by funding </a:t>
            </a:r>
            <a:r>
              <a:rPr lang="en-US" sz="4400" i="1" dirty="0" smtClean="0"/>
              <a:t>Clinical Psychology Training Programs</a:t>
            </a:r>
          </a:p>
          <a:p>
            <a:pPr>
              <a:lnSpc>
                <a:spcPct val="120000"/>
              </a:lnSpc>
            </a:pPr>
            <a:r>
              <a:rPr lang="en-US" sz="4400" dirty="0" smtClean="0"/>
              <a:t>1947</a:t>
            </a:r>
            <a:r>
              <a:rPr lang="en-US" sz="4400" dirty="0"/>
              <a:t>: APA’s “</a:t>
            </a:r>
            <a:r>
              <a:rPr lang="en-US" sz="4400" dirty="0" err="1"/>
              <a:t>Shakow</a:t>
            </a:r>
            <a:r>
              <a:rPr lang="en-US" sz="4400" dirty="0"/>
              <a:t> Report</a:t>
            </a:r>
            <a:r>
              <a:rPr lang="en-US" sz="4400" dirty="0" smtClean="0"/>
              <a:t>” on training </a:t>
            </a:r>
            <a:r>
              <a:rPr lang="en-US" sz="4400" dirty="0"/>
              <a:t>standards</a:t>
            </a:r>
          </a:p>
          <a:p>
            <a:pPr>
              <a:lnSpc>
                <a:spcPct val="120000"/>
              </a:lnSpc>
            </a:pPr>
            <a:r>
              <a:rPr lang="en-US" sz="4400" dirty="0"/>
              <a:t>1947-48:  Start of APA </a:t>
            </a:r>
            <a:r>
              <a:rPr lang="en-US" sz="4400" dirty="0" smtClean="0"/>
              <a:t>accreditation </a:t>
            </a:r>
          </a:p>
          <a:p>
            <a:pPr>
              <a:lnSpc>
                <a:spcPct val="120000"/>
              </a:lnSpc>
            </a:pPr>
            <a:r>
              <a:rPr lang="en-US" sz="4400" dirty="0" smtClean="0"/>
              <a:t>1949</a:t>
            </a:r>
            <a:r>
              <a:rPr lang="en-US" sz="4400" dirty="0"/>
              <a:t>:  USPHS funded “Boulder Conference”</a:t>
            </a:r>
            <a:r>
              <a:rPr lang="en-US" sz="3800" dirty="0"/>
              <a:t> </a:t>
            </a:r>
            <a:endParaRPr lang="en-US" sz="3800" dirty="0" smtClean="0"/>
          </a:p>
          <a:p>
            <a:pPr marL="457200" lvl="1" indent="0">
              <a:lnSpc>
                <a:spcPct val="120000"/>
              </a:lnSpc>
              <a:buNone/>
            </a:pPr>
            <a:r>
              <a:rPr lang="en-US" sz="2500" dirty="0" smtClean="0"/>
              <a:t>(70 participants;2 weeks)</a:t>
            </a:r>
            <a:endParaRPr lang="en-US" sz="25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6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29"/>
            <a:ext cx="8229600" cy="1076932"/>
          </a:xfrm>
        </p:spPr>
        <p:txBody>
          <a:bodyPr>
            <a:noAutofit/>
          </a:bodyPr>
          <a:lstStyle/>
          <a:p>
            <a:r>
              <a:rPr lang="en-US" sz="4000" b="1" u="sng" cap="small" dirty="0" smtClean="0">
                <a:solidFill>
                  <a:srgbClr val="FF0000"/>
                </a:solidFill>
              </a:rPr>
              <a:t>Boulder Model</a:t>
            </a:r>
            <a:endParaRPr lang="en-US" sz="4000" u="sng" dirty="0">
              <a:solidFill>
                <a:srgbClr val="FF0000"/>
              </a:solidFill>
            </a:endParaRPr>
          </a:p>
        </p:txBody>
      </p:sp>
      <p:sp>
        <p:nvSpPr>
          <p:cNvPr id="3" name="Content Placeholder 2"/>
          <p:cNvSpPr>
            <a:spLocks noGrp="1"/>
          </p:cNvSpPr>
          <p:nvPr>
            <p:ph idx="1"/>
          </p:nvPr>
        </p:nvSpPr>
        <p:spPr>
          <a:xfrm>
            <a:off x="645800" y="1128180"/>
            <a:ext cx="8339625" cy="5193273"/>
          </a:xfrm>
        </p:spPr>
        <p:txBody>
          <a:bodyPr>
            <a:normAutofit fontScale="25000" lnSpcReduction="20000"/>
          </a:bodyPr>
          <a:lstStyle/>
          <a:p>
            <a:pPr>
              <a:lnSpc>
                <a:spcPct val="110000"/>
              </a:lnSpc>
            </a:pPr>
            <a:r>
              <a:rPr lang="en-US" sz="11200" dirty="0" smtClean="0"/>
              <a:t>A </a:t>
            </a:r>
            <a:r>
              <a:rPr lang="en-US" sz="11200" u="sng" dirty="0"/>
              <a:t>compromise</a:t>
            </a:r>
            <a:r>
              <a:rPr lang="en-US" sz="11200" dirty="0"/>
              <a:t>, </a:t>
            </a:r>
            <a:r>
              <a:rPr lang="en-US" sz="11200" dirty="0" smtClean="0"/>
              <a:t>reflecting “schism” between “scientist” and “practitioner” visions </a:t>
            </a:r>
          </a:p>
          <a:p>
            <a:pPr>
              <a:lnSpc>
                <a:spcPct val="110000"/>
              </a:lnSpc>
            </a:pPr>
            <a:r>
              <a:rPr lang="en-US" sz="11200" dirty="0" smtClean="0"/>
              <a:t>Structure built on oversold promises?</a:t>
            </a:r>
          </a:p>
          <a:p>
            <a:pPr>
              <a:lnSpc>
                <a:spcPct val="110000"/>
              </a:lnSpc>
            </a:pPr>
            <a:r>
              <a:rPr lang="en-US" sz="11200" dirty="0"/>
              <a:t>M</a:t>
            </a:r>
            <a:r>
              <a:rPr lang="en-US" sz="11200" dirty="0" smtClean="0"/>
              <a:t>odel was a promissory </a:t>
            </a:r>
            <a:r>
              <a:rPr lang="en-US" sz="11200" dirty="0"/>
              <a:t>note </a:t>
            </a:r>
            <a:r>
              <a:rPr lang="en-US" sz="11200" dirty="0" smtClean="0"/>
              <a:t>for </a:t>
            </a:r>
            <a:r>
              <a:rPr lang="en-US" sz="11200" dirty="0"/>
              <a:t>a </a:t>
            </a:r>
            <a:r>
              <a:rPr lang="en-US" sz="11200" i="1" dirty="0"/>
              <a:t>future</a:t>
            </a:r>
            <a:r>
              <a:rPr lang="en-US" sz="11200" dirty="0"/>
              <a:t> </a:t>
            </a:r>
            <a:r>
              <a:rPr lang="en-US" sz="11200" i="1" dirty="0" smtClean="0"/>
              <a:t>ideal: </a:t>
            </a:r>
          </a:p>
          <a:p>
            <a:pPr marL="0" indent="0">
              <a:lnSpc>
                <a:spcPct val="110000"/>
              </a:lnSpc>
              <a:buNone/>
            </a:pPr>
            <a:r>
              <a:rPr lang="en-US" sz="11200" i="1" dirty="0"/>
              <a:t>	</a:t>
            </a:r>
            <a:r>
              <a:rPr lang="en-US" sz="11200" dirty="0" smtClean="0"/>
              <a:t>“clinical science” </a:t>
            </a:r>
            <a:r>
              <a:rPr lang="en-US" sz="11200" u="sng" dirty="0" smtClean="0"/>
              <a:t>integrating</a:t>
            </a:r>
            <a:r>
              <a:rPr lang="en-US" sz="11200" dirty="0" smtClean="0"/>
              <a:t> science &amp; application.</a:t>
            </a:r>
            <a:endParaRPr lang="en-US" sz="11200" dirty="0"/>
          </a:p>
          <a:p>
            <a:pPr>
              <a:lnSpc>
                <a:spcPct val="110000"/>
              </a:lnSpc>
            </a:pPr>
            <a:r>
              <a:rPr lang="en-US" sz="11200" dirty="0" smtClean="0"/>
              <a:t>But this ideal was impossible in 1949.</a:t>
            </a:r>
          </a:p>
          <a:p>
            <a:pPr>
              <a:lnSpc>
                <a:spcPct val="110000"/>
              </a:lnSpc>
            </a:pPr>
            <a:r>
              <a:rPr lang="en-US" sz="11200" b="1" dirty="0" smtClean="0">
                <a:solidFill>
                  <a:srgbClr val="FF0000"/>
                </a:solidFill>
              </a:rPr>
              <a:t>There was no </a:t>
            </a:r>
            <a:r>
              <a:rPr lang="en-US" sz="11200" b="1" dirty="0">
                <a:solidFill>
                  <a:srgbClr val="FF0000"/>
                </a:solidFill>
              </a:rPr>
              <a:t>good research </a:t>
            </a:r>
            <a:r>
              <a:rPr lang="en-US" sz="11200" b="1" dirty="0" smtClean="0">
                <a:solidFill>
                  <a:srgbClr val="FF0000"/>
                </a:solidFill>
              </a:rPr>
              <a:t>on the </a:t>
            </a:r>
            <a:r>
              <a:rPr lang="en-US" sz="11200" b="1" dirty="0">
                <a:solidFill>
                  <a:srgbClr val="FF0000"/>
                </a:solidFill>
              </a:rPr>
              <a:t>“science” </a:t>
            </a:r>
            <a:r>
              <a:rPr lang="en-US" sz="11200" b="1" dirty="0" smtClean="0">
                <a:solidFill>
                  <a:srgbClr val="FF0000"/>
                </a:solidFill>
              </a:rPr>
              <a:t>side,</a:t>
            </a:r>
          </a:p>
          <a:p>
            <a:pPr marL="0" indent="0">
              <a:lnSpc>
                <a:spcPct val="110000"/>
              </a:lnSpc>
              <a:buNone/>
            </a:pPr>
            <a:r>
              <a:rPr lang="en-US" sz="11200" b="1" dirty="0" smtClean="0">
                <a:solidFill>
                  <a:srgbClr val="FF0000"/>
                </a:solidFill>
              </a:rPr>
              <a:t>	so, the void was filled with lore &amp; speculation. </a:t>
            </a:r>
          </a:p>
          <a:p>
            <a:pPr>
              <a:lnSpc>
                <a:spcPct val="110000"/>
              </a:lnSpc>
            </a:pPr>
            <a:r>
              <a:rPr lang="en-US" sz="11200" b="1" dirty="0" smtClean="0">
                <a:solidFill>
                  <a:srgbClr val="FF0000"/>
                </a:solidFill>
              </a:rPr>
              <a:t>Result:  a One Dimensional Model</a:t>
            </a:r>
          </a:p>
          <a:p>
            <a:pPr marL="0" indent="0">
              <a:lnSpc>
                <a:spcPct val="110000"/>
              </a:lnSpc>
              <a:buNone/>
            </a:pPr>
            <a:r>
              <a:rPr lang="en-US" sz="10800" b="1" dirty="0" smtClean="0">
                <a:solidFill>
                  <a:srgbClr val="FF0000"/>
                </a:solidFill>
              </a:rPr>
              <a:t>	Science </a:t>
            </a:r>
            <a:r>
              <a:rPr lang="en-US" sz="10800" b="1" u="sng" dirty="0" smtClean="0">
                <a:solidFill>
                  <a:srgbClr val="FF0000"/>
                </a:solidFill>
              </a:rPr>
              <a:t>OR</a:t>
            </a:r>
            <a:r>
              <a:rPr lang="en-US" sz="10800" b="1" dirty="0" smtClean="0">
                <a:solidFill>
                  <a:srgbClr val="FF0000"/>
                </a:solidFill>
              </a:rPr>
              <a:t> Practice (no integration possible).</a:t>
            </a:r>
          </a:p>
          <a:p>
            <a:pPr marL="0" indent="0">
              <a:lnSpc>
                <a:spcPct val="110000"/>
              </a:lnSpc>
              <a:buNone/>
            </a:pPr>
            <a:r>
              <a:rPr lang="en-US" sz="11200" b="1" dirty="0" smtClean="0">
                <a:solidFill>
                  <a:srgbClr val="FF0000"/>
                </a:solidFill>
              </a:rPr>
              <a:t>	Produced </a:t>
            </a:r>
            <a:r>
              <a:rPr lang="en-US" sz="11200" b="1" dirty="0">
                <a:solidFill>
                  <a:srgbClr val="FF0000"/>
                </a:solidFill>
              </a:rPr>
              <a:t>“two-headed </a:t>
            </a:r>
            <a:r>
              <a:rPr lang="en-US" sz="11200" b="1" dirty="0" smtClean="0">
                <a:solidFill>
                  <a:srgbClr val="FF0000"/>
                </a:solidFill>
              </a:rPr>
              <a:t>clinicians” (lab vs. clinic)</a:t>
            </a:r>
            <a:endParaRPr lang="en-US" sz="11200" b="1" dirty="0">
              <a:solidFill>
                <a:srgbClr val="FF0000"/>
              </a:solidFill>
            </a:endParaRPr>
          </a:p>
          <a:p>
            <a:pPr>
              <a:lnSpc>
                <a:spcPct val="110000"/>
              </a:lnSpc>
            </a:pPr>
            <a:endParaRPr lang="en-US" sz="8800" b="1" dirty="0"/>
          </a:p>
          <a:p>
            <a:pPr>
              <a:lnSpc>
                <a:spcPct val="120000"/>
              </a:lnSpc>
            </a:pPr>
            <a:endParaRPr lang="en-US" sz="8600" b="1" dirty="0"/>
          </a:p>
          <a:p>
            <a:endParaRPr lang="en-US" dirty="0"/>
          </a:p>
          <a:p>
            <a:pPr marL="0" indent="0">
              <a:buNone/>
            </a:pPr>
            <a:r>
              <a:rPr lang="en-US" sz="6000" b="1" dirty="0"/>
              <a:t>	</a:t>
            </a:r>
            <a:r>
              <a:rPr lang="en-US" sz="6000" b="1" dirty="0" smtClean="0"/>
              <a:t>. </a:t>
            </a:r>
            <a:endParaRPr lang="en-US" sz="60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08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C8C8C"/>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78787"/>
                                      </p:to>
                                    </p:animClr>
                                  </p:sub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78787"/>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1960s—Clinical</a:t>
            </a:r>
            <a:r>
              <a:rPr lang="en-US" u="sng" dirty="0" smtClean="0">
                <a:solidFill>
                  <a:srgbClr val="FF0000"/>
                </a:solidFill>
              </a:rPr>
              <a:t> </a:t>
            </a:r>
            <a:r>
              <a:rPr lang="en-US" b="1" u="sng" dirty="0" smtClean="0">
                <a:solidFill>
                  <a:srgbClr val="FF0000"/>
                </a:solidFill>
              </a:rPr>
              <a:t>Science Emerged!</a:t>
            </a:r>
            <a:endParaRPr lang="en-US" b="1" dirty="0">
              <a:solidFill>
                <a:srgbClr val="FF0000"/>
              </a:solidFill>
            </a:endParaRPr>
          </a:p>
        </p:txBody>
      </p:sp>
      <p:sp>
        <p:nvSpPr>
          <p:cNvPr id="3" name="Content Placeholder 2"/>
          <p:cNvSpPr>
            <a:spLocks noGrp="1"/>
          </p:cNvSpPr>
          <p:nvPr>
            <p:ph idx="1"/>
          </p:nvPr>
        </p:nvSpPr>
        <p:spPr>
          <a:xfrm>
            <a:off x="567870" y="1283421"/>
            <a:ext cx="8296730" cy="5320579"/>
          </a:xfrm>
        </p:spPr>
        <p:txBody>
          <a:bodyPr>
            <a:noAutofit/>
          </a:bodyPr>
          <a:lstStyle/>
          <a:p>
            <a:r>
              <a:rPr lang="en-US" sz="2400" dirty="0" smtClean="0"/>
              <a:t>1960s:  Most </a:t>
            </a:r>
            <a:r>
              <a:rPr lang="en-US" sz="2400" dirty="0"/>
              <a:t>psychologists </a:t>
            </a:r>
            <a:r>
              <a:rPr lang="en-US" sz="2400" dirty="0" smtClean="0"/>
              <a:t>were employed </a:t>
            </a:r>
            <a:r>
              <a:rPr lang="en-US" sz="2400" dirty="0"/>
              <a:t>in applied </a:t>
            </a:r>
            <a:r>
              <a:rPr lang="en-US" sz="2400" dirty="0" smtClean="0"/>
              <a:t>jobs. </a:t>
            </a:r>
          </a:p>
          <a:p>
            <a:r>
              <a:rPr lang="en-US" sz="2400" dirty="0" smtClean="0"/>
              <a:t>1957</a:t>
            </a:r>
            <a:r>
              <a:rPr lang="en-US" sz="2400" dirty="0"/>
              <a:t>:  CARL ROGERS’ </a:t>
            </a:r>
            <a:r>
              <a:rPr lang="en-US" sz="2400" dirty="0" smtClean="0"/>
              <a:t>proposed </a:t>
            </a:r>
            <a:r>
              <a:rPr lang="en-US" sz="2400" i="1" dirty="0" smtClean="0"/>
              <a:t>studying</a:t>
            </a:r>
            <a:r>
              <a:rPr lang="en-US" sz="2400" dirty="0" smtClean="0"/>
              <a:t> </a:t>
            </a:r>
            <a:r>
              <a:rPr lang="en-US" sz="2400" i="1" dirty="0" smtClean="0"/>
              <a:t>psychotherapy</a:t>
            </a:r>
            <a:r>
              <a:rPr lang="en-US" sz="2400" dirty="0" smtClean="0"/>
              <a:t>        </a:t>
            </a:r>
            <a:r>
              <a:rPr lang="en-US" sz="2000" dirty="0"/>
              <a:t>		</a:t>
            </a:r>
            <a:r>
              <a:rPr lang="en-US" sz="1600" dirty="0"/>
              <a:t>“The necessary and sufficient conditions for therapeutic personality change.” </a:t>
            </a:r>
            <a:r>
              <a:rPr lang="en-US" sz="1600" dirty="0" smtClean="0"/>
              <a:t> </a:t>
            </a:r>
          </a:p>
          <a:p>
            <a:r>
              <a:rPr lang="en-US" sz="2400" dirty="0" smtClean="0"/>
              <a:t>1960s</a:t>
            </a:r>
            <a:r>
              <a:rPr lang="en-US" sz="2400" dirty="0"/>
              <a:t>:  </a:t>
            </a:r>
            <a:r>
              <a:rPr lang="en-US" sz="2400" dirty="0" smtClean="0"/>
              <a:t>New Era:  Research </a:t>
            </a:r>
            <a:r>
              <a:rPr lang="en-US" sz="2400" dirty="0"/>
              <a:t>on psychotherapy </a:t>
            </a:r>
            <a:r>
              <a:rPr lang="en-US" sz="2400" dirty="0" smtClean="0"/>
              <a:t>exploded!</a:t>
            </a:r>
            <a:endParaRPr lang="en-US" sz="2400" dirty="0"/>
          </a:p>
          <a:p>
            <a:r>
              <a:rPr lang="en-US" sz="2400" dirty="0" smtClean="0"/>
              <a:t>Bandura’s: (1961) </a:t>
            </a:r>
            <a:r>
              <a:rPr lang="en-US" sz="2400" u="sng" dirty="0" smtClean="0"/>
              <a:t>Psych </a:t>
            </a:r>
            <a:r>
              <a:rPr lang="en-US" sz="2400" u="sng" dirty="0"/>
              <a:t>Bull</a:t>
            </a:r>
            <a:r>
              <a:rPr lang="en-US" sz="2400" dirty="0"/>
              <a:t> </a:t>
            </a:r>
            <a:r>
              <a:rPr lang="en-US" sz="2400" dirty="0" err="1" smtClean="0"/>
              <a:t>vs</a:t>
            </a:r>
            <a:r>
              <a:rPr lang="en-US" sz="2400" dirty="0" smtClean="0"/>
              <a:t> (1969) </a:t>
            </a:r>
            <a:r>
              <a:rPr lang="en-US" sz="2400" u="sng" dirty="0" smtClean="0"/>
              <a:t>book</a:t>
            </a:r>
            <a:r>
              <a:rPr lang="en-US" sz="2400" dirty="0" smtClean="0"/>
              <a:t> summarizing </a:t>
            </a:r>
            <a:r>
              <a:rPr lang="en-US" sz="2400" dirty="0"/>
              <a:t>research </a:t>
            </a:r>
            <a:r>
              <a:rPr lang="en-US" sz="2400" dirty="0" smtClean="0"/>
              <a:t>(17 </a:t>
            </a:r>
            <a:r>
              <a:rPr lang="en-US" sz="2400" dirty="0" err="1" smtClean="0"/>
              <a:t>pp</a:t>
            </a:r>
            <a:r>
              <a:rPr lang="en-US" sz="2400" dirty="0" smtClean="0"/>
              <a:t> vs. 300+ </a:t>
            </a:r>
            <a:r>
              <a:rPr lang="en-US" sz="2400" dirty="0" err="1" smtClean="0"/>
              <a:t>pp</a:t>
            </a:r>
            <a:r>
              <a:rPr lang="en-US" sz="2400" dirty="0" smtClean="0"/>
              <a:t>) </a:t>
            </a:r>
            <a:endParaRPr lang="en-US" sz="2400" dirty="0"/>
          </a:p>
          <a:p>
            <a:r>
              <a:rPr lang="en-US" sz="2400" dirty="0" smtClean="0"/>
              <a:t>1966:  Section III, Div. 12, APA Founded! </a:t>
            </a:r>
          </a:p>
          <a:p>
            <a:pPr marL="0" indent="0">
              <a:buNone/>
            </a:pPr>
            <a:r>
              <a:rPr lang="en-US" sz="1800" dirty="0" smtClean="0"/>
              <a:t>	</a:t>
            </a:r>
            <a:r>
              <a:rPr lang="en-US" sz="2000" b="1" dirty="0" smtClean="0"/>
              <a:t>1990:  Renamed Society for a Science of Clinical Psychology (SSCP)* </a:t>
            </a:r>
          </a:p>
          <a:p>
            <a:pPr marL="457200" lvl="1" indent="0">
              <a:buNone/>
            </a:pPr>
            <a:r>
              <a:rPr lang="en-US" sz="1800" b="1" dirty="0" smtClean="0"/>
              <a:t>*See </a:t>
            </a:r>
            <a:r>
              <a:rPr lang="en-US" sz="1800" b="1" dirty="0" err="1" smtClean="0"/>
              <a:t>Oltmanns</a:t>
            </a:r>
            <a:r>
              <a:rPr lang="en-US" sz="1800" b="1" dirty="0" smtClean="0"/>
              <a:t> &amp; Krasner’s </a:t>
            </a:r>
            <a:r>
              <a:rPr lang="en-US" sz="1800" b="1" dirty="0"/>
              <a:t>(</a:t>
            </a:r>
            <a:r>
              <a:rPr lang="en-US" sz="1800" b="1" dirty="0" smtClean="0"/>
              <a:t>1993) </a:t>
            </a:r>
            <a:r>
              <a:rPr lang="en-US" sz="1800" b="1" dirty="0"/>
              <a:t>“</a:t>
            </a:r>
            <a:r>
              <a:rPr lang="en-US" sz="1800" b="1" dirty="0" smtClean="0"/>
              <a:t>History” of SSCP in </a:t>
            </a:r>
            <a:r>
              <a:rPr lang="en-US" sz="1800" b="1" i="1" dirty="0" smtClean="0"/>
              <a:t>The Clinical Psychologist</a:t>
            </a:r>
            <a:endParaRPr lang="en-US" sz="1800" dirty="0"/>
          </a:p>
          <a:p>
            <a:pPr marL="0" indent="0">
              <a:buNone/>
            </a:pPr>
            <a:r>
              <a:rPr lang="en-US" sz="2800" b="1" dirty="0" smtClean="0">
                <a:solidFill>
                  <a:srgbClr val="FF0000"/>
                </a:solidFill>
              </a:rPr>
              <a:t>The research </a:t>
            </a:r>
            <a:r>
              <a:rPr lang="en-US" sz="2800" b="1" dirty="0">
                <a:solidFill>
                  <a:srgbClr val="FF0000"/>
                </a:solidFill>
              </a:rPr>
              <a:t>had Little Impact on </a:t>
            </a:r>
            <a:r>
              <a:rPr lang="en-US" sz="2800" b="1" dirty="0" smtClean="0">
                <a:solidFill>
                  <a:srgbClr val="FF0000"/>
                </a:solidFill>
              </a:rPr>
              <a:t>Clinical Practice.</a:t>
            </a:r>
          </a:p>
          <a:p>
            <a:pPr marL="0" indent="0">
              <a:buNone/>
            </a:pPr>
            <a:r>
              <a:rPr lang="en-US" sz="2800" b="1" dirty="0" smtClean="0">
                <a:solidFill>
                  <a:srgbClr val="FF0000"/>
                </a:solidFill>
              </a:rPr>
              <a:t>One-Dimensional Model (S v P) Firmly Established! </a:t>
            </a:r>
            <a:r>
              <a:rPr lang="en-US" sz="2800" b="1" dirty="0">
                <a:solidFill>
                  <a:srgbClr val="FF0000"/>
                </a:solidFill>
              </a:rPr>
              <a:t>Most Clinical Practice </a:t>
            </a:r>
            <a:r>
              <a:rPr lang="en-US" sz="2800" b="1" dirty="0" smtClean="0">
                <a:solidFill>
                  <a:srgbClr val="FF0000"/>
                </a:solidFill>
              </a:rPr>
              <a:t>still had </a:t>
            </a:r>
            <a:r>
              <a:rPr lang="en-US" sz="2800" b="1" dirty="0">
                <a:solidFill>
                  <a:srgbClr val="FF0000"/>
                </a:solidFill>
              </a:rPr>
              <a:t>Little Scientific Validity.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2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C8C8C"/>
                                      </p:to>
                                    </p:animClr>
                                  </p:sub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C8C8C"/>
                                      </p:to>
                                    </p:animClr>
                                  </p:sub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C8C8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49950" cy="1143000"/>
          </a:xfrm>
        </p:spPr>
        <p:txBody>
          <a:bodyPr>
            <a:normAutofit fontScale="90000"/>
          </a:bodyPr>
          <a:lstStyle/>
          <a:p>
            <a:r>
              <a:rPr lang="en-US" sz="3600" b="1" dirty="0" smtClean="0">
                <a:solidFill>
                  <a:srgbClr val="FF0000"/>
                </a:solidFill>
              </a:rPr>
              <a:t>Other Key Developments </a:t>
            </a:r>
            <a:r>
              <a:rPr lang="en-US" sz="3600" b="1" dirty="0">
                <a:solidFill>
                  <a:srgbClr val="FF0000"/>
                </a:solidFill>
              </a:rPr>
              <a:t>in </a:t>
            </a:r>
            <a:r>
              <a:rPr lang="en-US" sz="3600" b="1" dirty="0" smtClean="0">
                <a:solidFill>
                  <a:srgbClr val="FF0000"/>
                </a:solidFill>
              </a:rPr>
              <a:t>1960s</a:t>
            </a:r>
            <a:r>
              <a:rPr lang="en-US" sz="3600" b="1" dirty="0">
                <a:solidFill>
                  <a:srgbClr val="FF0000"/>
                </a:solidFill>
              </a:rPr>
              <a:t>: </a:t>
            </a:r>
            <a:br>
              <a:rPr lang="en-US" sz="3600" b="1" dirty="0">
                <a:solidFill>
                  <a:srgbClr val="FF0000"/>
                </a:solidFill>
              </a:rPr>
            </a:br>
            <a:r>
              <a:rPr lang="en-US" sz="3600" b="1" u="sng" dirty="0" smtClean="0">
                <a:solidFill>
                  <a:srgbClr val="FF0000"/>
                </a:solidFill>
              </a:rPr>
              <a:t>Drugs &amp; Deinstitutionalization</a:t>
            </a:r>
            <a:endParaRPr lang="en-US" sz="3600" b="1" u="sng"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Drugs began to replace talk Rx! </a:t>
            </a:r>
          </a:p>
          <a:p>
            <a:pPr lvl="1"/>
            <a:r>
              <a:rPr lang="en-US" sz="2000" dirty="0" smtClean="0"/>
              <a:t>1955—”</a:t>
            </a:r>
            <a:r>
              <a:rPr lang="en-US" sz="2000" dirty="0" err="1" smtClean="0"/>
              <a:t>Miltown</a:t>
            </a:r>
            <a:r>
              <a:rPr lang="en-US" sz="2000" dirty="0" smtClean="0"/>
              <a:t>” </a:t>
            </a:r>
          </a:p>
          <a:p>
            <a:pPr lvl="1">
              <a:lnSpc>
                <a:spcPct val="80000"/>
              </a:lnSpc>
            </a:pPr>
            <a:r>
              <a:rPr lang="en-US" sz="2000" dirty="0" smtClean="0"/>
              <a:t>1959—</a:t>
            </a:r>
            <a:r>
              <a:rPr lang="en-US" sz="2000" dirty="0" err="1" smtClean="0"/>
              <a:t>Tricyclics</a:t>
            </a:r>
            <a:r>
              <a:rPr lang="en-US" sz="2000" dirty="0" smtClean="0"/>
              <a:t> </a:t>
            </a:r>
          </a:p>
          <a:p>
            <a:pPr lvl="1">
              <a:lnSpc>
                <a:spcPct val="80000"/>
              </a:lnSpc>
            </a:pPr>
            <a:r>
              <a:rPr lang="en-US" sz="2000" dirty="0" smtClean="0"/>
              <a:t>1960—Librium</a:t>
            </a:r>
          </a:p>
          <a:p>
            <a:pPr lvl="1">
              <a:lnSpc>
                <a:spcPct val="80000"/>
              </a:lnSpc>
            </a:pPr>
            <a:r>
              <a:rPr lang="en-US" sz="2000" dirty="0" smtClean="0"/>
              <a:t>1963—Valium</a:t>
            </a:r>
          </a:p>
          <a:p>
            <a:pPr lvl="1">
              <a:lnSpc>
                <a:spcPct val="80000"/>
              </a:lnSpc>
            </a:pPr>
            <a:r>
              <a:rPr lang="en-US" sz="2000" dirty="0" smtClean="0"/>
              <a:t>Only in Late 1980s—SSRIs</a:t>
            </a:r>
          </a:p>
          <a:p>
            <a:pPr>
              <a:lnSpc>
                <a:spcPct val="90000"/>
              </a:lnSpc>
            </a:pPr>
            <a:r>
              <a:rPr lang="en-US" dirty="0" smtClean="0"/>
              <a:t>Cost Less; Faster; Testable Effects; Profitable </a:t>
            </a:r>
          </a:p>
          <a:p>
            <a:pPr>
              <a:lnSpc>
                <a:spcPct val="90000"/>
              </a:lnSpc>
            </a:pPr>
            <a:r>
              <a:rPr lang="en-US" dirty="0" smtClean="0"/>
              <a:t>Florida Courts</a:t>
            </a:r>
            <a:r>
              <a:rPr lang="en-US" dirty="0"/>
              <a:t>:  </a:t>
            </a:r>
            <a:r>
              <a:rPr lang="en-US" dirty="0" smtClean="0"/>
              <a:t>“Can’t institutionalize </a:t>
            </a:r>
            <a:r>
              <a:rPr lang="en-US" i="1" dirty="0" smtClean="0"/>
              <a:t>non</a:t>
            </a:r>
            <a:r>
              <a:rPr lang="en-US" i="1" dirty="0"/>
              <a:t>-</a:t>
            </a:r>
            <a:r>
              <a:rPr lang="en-US" i="1" dirty="0" smtClean="0"/>
              <a:t>dangerous </a:t>
            </a:r>
            <a:r>
              <a:rPr lang="en-US" dirty="0" smtClean="0"/>
              <a:t>mental patients </a:t>
            </a:r>
            <a:r>
              <a:rPr lang="en-US" dirty="0"/>
              <a:t>against their </a:t>
            </a:r>
            <a:r>
              <a:rPr lang="en-US" dirty="0" smtClean="0"/>
              <a:t>will.”</a:t>
            </a:r>
            <a:endParaRPr lang="en-US" dirty="0"/>
          </a:p>
          <a:p>
            <a:pPr>
              <a:lnSpc>
                <a:spcPct val="90000"/>
              </a:lnSpc>
            </a:pPr>
            <a:r>
              <a:rPr lang="en-US" dirty="0"/>
              <a:t>1964 - Mental Health Centers Act </a:t>
            </a:r>
            <a:r>
              <a:rPr lang="en-US" sz="2600" dirty="0" smtClean="0"/>
              <a:t>(“Build CMHCs; worry about how to treat the clients later.”)</a:t>
            </a:r>
            <a:endParaRPr lang="en-US" sz="2600" dirty="0"/>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09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C8C8C"/>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C8C8C"/>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C8C8C"/>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C8C8C"/>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solidFill>
                  <a:srgbClr val="FF0000"/>
                </a:solidFill>
              </a:rPr>
              <a:t>1970-80s: Boulder Model Unraveled? </a:t>
            </a:r>
            <a:endParaRPr lang="en-US" sz="4000" b="1" u="sng" dirty="0">
              <a:solidFill>
                <a:srgbClr val="FF0000"/>
              </a:solidFill>
            </a:endParaRPr>
          </a:p>
        </p:txBody>
      </p:sp>
      <p:sp>
        <p:nvSpPr>
          <p:cNvPr id="3" name="Content Placeholder 2"/>
          <p:cNvSpPr>
            <a:spLocks noGrp="1"/>
          </p:cNvSpPr>
          <p:nvPr>
            <p:ph idx="1"/>
          </p:nvPr>
        </p:nvSpPr>
        <p:spPr>
          <a:xfrm>
            <a:off x="667247" y="1417638"/>
            <a:ext cx="8019553" cy="5084762"/>
          </a:xfrm>
        </p:spPr>
        <p:txBody>
          <a:bodyPr>
            <a:normAutofit fontScale="70000" lnSpcReduction="20000"/>
          </a:bodyPr>
          <a:lstStyle/>
          <a:p>
            <a:pPr>
              <a:lnSpc>
                <a:spcPct val="120000"/>
              </a:lnSpc>
            </a:pPr>
            <a:r>
              <a:rPr lang="en-US" dirty="0" smtClean="0"/>
              <a:t>Explosive </a:t>
            </a:r>
            <a:r>
              <a:rPr lang="en-US" dirty="0"/>
              <a:t>growth of Clinical </a:t>
            </a:r>
            <a:r>
              <a:rPr lang="en-US" dirty="0" smtClean="0"/>
              <a:t>Psychology</a:t>
            </a:r>
          </a:p>
          <a:p>
            <a:pPr>
              <a:lnSpc>
                <a:spcPct val="120000"/>
              </a:lnSpc>
            </a:pPr>
            <a:r>
              <a:rPr lang="en-US" dirty="0" smtClean="0"/>
              <a:t>Scientists pushed for Evidence-Based Practice &amp; Accountability</a:t>
            </a:r>
          </a:p>
          <a:p>
            <a:pPr marL="457200" lvl="1" indent="0">
              <a:lnSpc>
                <a:spcPct val="120000"/>
              </a:lnSpc>
              <a:buNone/>
            </a:pPr>
            <a:r>
              <a:rPr lang="en-US" b="1" dirty="0" smtClean="0"/>
              <a:t>e.g., Section III, Div. 12, of APA:  “Empirically Supported Treatments”</a:t>
            </a:r>
          </a:p>
          <a:p>
            <a:pPr>
              <a:lnSpc>
                <a:spcPct val="120000"/>
              </a:lnSpc>
            </a:pPr>
            <a:r>
              <a:rPr lang="en-US" dirty="0" smtClean="0"/>
              <a:t>Practitioners Rejoinder: </a:t>
            </a:r>
            <a:r>
              <a:rPr lang="en-US" dirty="0"/>
              <a:t> </a:t>
            </a:r>
            <a:r>
              <a:rPr lang="en-US" dirty="0" smtClean="0"/>
              <a:t>“</a:t>
            </a:r>
            <a:r>
              <a:rPr lang="en-US" dirty="0"/>
              <a:t>Clinical </a:t>
            </a:r>
            <a:r>
              <a:rPr lang="en-US" dirty="0" smtClean="0"/>
              <a:t>Experience trumps Research”</a:t>
            </a:r>
            <a:endParaRPr lang="en-US" dirty="0"/>
          </a:p>
          <a:p>
            <a:pPr>
              <a:lnSpc>
                <a:spcPct val="120000"/>
              </a:lnSpc>
            </a:pPr>
            <a:r>
              <a:rPr lang="en-US" dirty="0" smtClean="0"/>
              <a:t>1970s: Birth of “</a:t>
            </a:r>
            <a:r>
              <a:rPr lang="en-US" i="1" dirty="0" smtClean="0"/>
              <a:t>Scholar</a:t>
            </a:r>
            <a:r>
              <a:rPr lang="en-US" i="1" dirty="0"/>
              <a:t>-Practitioner </a:t>
            </a:r>
            <a:r>
              <a:rPr lang="en-US" i="1" dirty="0" smtClean="0"/>
              <a:t>Model” </a:t>
            </a:r>
            <a:r>
              <a:rPr lang="en-US" dirty="0"/>
              <a:t>(</a:t>
            </a:r>
            <a:r>
              <a:rPr lang="en-US" dirty="0" err="1" smtClean="0"/>
              <a:t>PsyD</a:t>
            </a:r>
            <a:r>
              <a:rPr lang="en-US" dirty="0" smtClean="0"/>
              <a:t>—practice only) and Rapid Emergence of </a:t>
            </a:r>
            <a:r>
              <a:rPr lang="en-US" i="1" dirty="0" smtClean="0"/>
              <a:t>“For Profit” </a:t>
            </a:r>
            <a:r>
              <a:rPr lang="en-US" i="1" dirty="0" err="1" smtClean="0"/>
              <a:t>PsyD</a:t>
            </a:r>
            <a:r>
              <a:rPr lang="en-US" i="1" dirty="0" smtClean="0"/>
              <a:t> </a:t>
            </a:r>
            <a:r>
              <a:rPr lang="en-US" dirty="0"/>
              <a:t>T</a:t>
            </a:r>
            <a:r>
              <a:rPr lang="en-US" dirty="0" smtClean="0"/>
              <a:t>raining Programs.</a:t>
            </a:r>
            <a:endParaRPr lang="en-US" dirty="0"/>
          </a:p>
          <a:p>
            <a:pPr>
              <a:lnSpc>
                <a:spcPct val="120000"/>
              </a:lnSpc>
            </a:pPr>
            <a:r>
              <a:rPr lang="en-US" dirty="0"/>
              <a:t>By </a:t>
            </a:r>
            <a:r>
              <a:rPr lang="en-US" dirty="0" smtClean="0"/>
              <a:t>1984, </a:t>
            </a:r>
            <a:r>
              <a:rPr lang="en-US" dirty="0"/>
              <a:t>supply &gt; </a:t>
            </a:r>
            <a:r>
              <a:rPr lang="en-US" dirty="0" smtClean="0"/>
              <a:t>demand (for jobs</a:t>
            </a:r>
            <a:r>
              <a:rPr lang="en-US" dirty="0"/>
              <a:t> </a:t>
            </a:r>
            <a:r>
              <a:rPr lang="en-US" dirty="0" smtClean="0"/>
              <a:t>&amp; internships); workforce!!</a:t>
            </a:r>
          </a:p>
          <a:p>
            <a:pPr>
              <a:lnSpc>
                <a:spcPct val="110000"/>
              </a:lnSpc>
            </a:pPr>
            <a:r>
              <a:rPr lang="en-US" dirty="0" smtClean="0"/>
              <a:t>VA </a:t>
            </a:r>
            <a:r>
              <a:rPr lang="en-US" dirty="0"/>
              <a:t>and NIMH </a:t>
            </a:r>
            <a:r>
              <a:rPr lang="en-US" dirty="0" smtClean="0"/>
              <a:t>stop funding clinical </a:t>
            </a:r>
            <a:r>
              <a:rPr lang="en-US" dirty="0"/>
              <a:t>training </a:t>
            </a:r>
            <a:r>
              <a:rPr lang="en-US" dirty="0" smtClean="0"/>
              <a:t>programs; need is met.</a:t>
            </a:r>
          </a:p>
          <a:p>
            <a:pPr>
              <a:lnSpc>
                <a:spcPct val="110000"/>
              </a:lnSpc>
            </a:pPr>
            <a:r>
              <a:rPr lang="en-US" dirty="0" smtClean="0"/>
              <a:t>Practitioners were winning the “Numbers </a:t>
            </a:r>
            <a:r>
              <a:rPr lang="en-US" dirty="0"/>
              <a:t>G</a:t>
            </a:r>
            <a:r>
              <a:rPr lang="en-US" dirty="0" smtClean="0"/>
              <a:t>ame</a:t>
            </a:r>
            <a:r>
              <a:rPr lang="en-US" dirty="0"/>
              <a:t>” at </a:t>
            </a:r>
            <a:r>
              <a:rPr lang="en-US" dirty="0" smtClean="0"/>
              <a:t>APA.</a:t>
            </a:r>
            <a:endParaRPr lang="en-US" sz="3800" b="1" dirty="0" smtClean="0">
              <a:solidFill>
                <a:srgbClr val="FF0000"/>
              </a:solidFill>
            </a:endParaRPr>
          </a:p>
          <a:p>
            <a:pPr marL="0" indent="0">
              <a:lnSpc>
                <a:spcPct val="110000"/>
              </a:lnSpc>
              <a:buNone/>
            </a:pPr>
            <a:r>
              <a:rPr lang="en-US" sz="3800" b="1" dirty="0" smtClean="0">
                <a:solidFill>
                  <a:srgbClr val="FF0000"/>
                </a:solidFill>
              </a:rPr>
              <a:t> 1945 “</a:t>
            </a:r>
            <a:r>
              <a:rPr lang="en-US" sz="3800" b="1" dirty="0">
                <a:solidFill>
                  <a:srgbClr val="FF0000"/>
                </a:solidFill>
              </a:rPr>
              <a:t>S</a:t>
            </a:r>
            <a:r>
              <a:rPr lang="en-US" sz="3800" b="1" dirty="0" smtClean="0">
                <a:solidFill>
                  <a:srgbClr val="FF0000"/>
                </a:solidFill>
              </a:rPr>
              <a:t>chism</a:t>
            </a:r>
            <a:r>
              <a:rPr lang="en-US" sz="3800" b="1" dirty="0">
                <a:solidFill>
                  <a:srgbClr val="FF0000"/>
                </a:solidFill>
              </a:rPr>
              <a:t>” </a:t>
            </a:r>
            <a:r>
              <a:rPr lang="en-US" sz="3800" b="1" dirty="0" smtClean="0">
                <a:solidFill>
                  <a:srgbClr val="FF0000"/>
                </a:solidFill>
              </a:rPr>
              <a:t>became public; not a happy family</a:t>
            </a:r>
            <a:r>
              <a:rPr lang="en-US" sz="3800" dirty="0" smtClean="0">
                <a:solidFill>
                  <a:srgbClr val="FF0000"/>
                </a:solidFill>
              </a:rPr>
              <a:t>.</a:t>
            </a:r>
          </a:p>
          <a:p>
            <a:pPr marL="0" indent="0">
              <a:lnSpc>
                <a:spcPct val="110000"/>
              </a:lnSpc>
              <a:buNone/>
            </a:pPr>
            <a:r>
              <a:rPr lang="en-US" b="1" dirty="0" smtClean="0">
                <a:solidFill>
                  <a:srgbClr val="FF0000"/>
                </a:solidFill>
              </a:rPr>
              <a:t>FIGHT </a:t>
            </a:r>
            <a:r>
              <a:rPr lang="en-US" b="1" dirty="0">
                <a:solidFill>
                  <a:srgbClr val="FF0000"/>
                </a:solidFill>
              </a:rPr>
              <a:t>FOR </a:t>
            </a:r>
            <a:r>
              <a:rPr lang="en-US" b="1" dirty="0" smtClean="0">
                <a:solidFill>
                  <a:srgbClr val="FF0000"/>
                </a:solidFill>
              </a:rPr>
              <a:t>PROFESSIONAL IDENTITY</a:t>
            </a:r>
            <a:r>
              <a:rPr lang="en-US" b="1" dirty="0">
                <a:solidFill>
                  <a:srgbClr val="FF0000"/>
                </a:solidFill>
              </a:rPr>
              <a:t>; </a:t>
            </a:r>
            <a:r>
              <a:rPr lang="en-US" b="1" dirty="0" smtClean="0">
                <a:solidFill>
                  <a:srgbClr val="FF0000"/>
                </a:solidFill>
              </a:rPr>
              <a:t>LIVELYHOOD; SURVIVAL</a:t>
            </a:r>
          </a:p>
          <a:p>
            <a:pPr marL="0" indent="0">
              <a:lnSpc>
                <a:spcPct val="110000"/>
              </a:lnSpc>
              <a:buNone/>
            </a:pPr>
            <a:r>
              <a:rPr lang="en-US" b="1" dirty="0" smtClean="0">
                <a:solidFill>
                  <a:srgbClr val="FF0000"/>
                </a:solidFill>
              </a:rPr>
              <a:t>(Beginning </a:t>
            </a:r>
            <a:r>
              <a:rPr lang="en-US" b="1" dirty="0">
                <a:solidFill>
                  <a:srgbClr val="FF0000"/>
                </a:solidFill>
              </a:rPr>
              <a:t>of </a:t>
            </a:r>
            <a:r>
              <a:rPr lang="en-US" b="1" dirty="0" smtClean="0">
                <a:solidFill>
                  <a:srgbClr val="FF0000"/>
                </a:solidFill>
              </a:rPr>
              <a:t>campaign to give psychologists Rx privileges.)</a:t>
            </a:r>
            <a:endParaRPr lang="en-US" b="1" dirty="0">
              <a:solidFill>
                <a:srgbClr val="FF0000"/>
              </a:solidFill>
            </a:endParaRPr>
          </a:p>
          <a:p>
            <a:pPr>
              <a:lnSpc>
                <a:spcPct val="110000"/>
              </a:lnSpc>
            </a:pP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64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C8C8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C8C8C"/>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C8C8C"/>
                                      </p:to>
                                    </p:animClr>
                                  </p:sub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C8C8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C8C8C"/>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4761" y="159539"/>
            <a:ext cx="7773615" cy="230281"/>
          </a:xfrm>
        </p:spPr>
        <p:txBody>
          <a:bodyPr>
            <a:normAutofit fontScale="90000"/>
          </a:bodyPr>
          <a:lstStyle/>
          <a:p>
            <a:r>
              <a:rPr lang="en-US" sz="4800" b="1" dirty="0" smtClean="0"/>
              <a:t> </a:t>
            </a:r>
            <a:endParaRPr lang="en-US" sz="4800" b="1" dirty="0"/>
          </a:p>
        </p:txBody>
      </p:sp>
      <p:sp>
        <p:nvSpPr>
          <p:cNvPr id="3" name="Content Placeholder 2"/>
          <p:cNvSpPr>
            <a:spLocks noGrp="1"/>
          </p:cNvSpPr>
          <p:nvPr>
            <p:ph idx="1"/>
          </p:nvPr>
        </p:nvSpPr>
        <p:spPr>
          <a:xfrm>
            <a:off x="575640" y="1194876"/>
            <a:ext cx="8253875" cy="5117692"/>
          </a:xfrm>
        </p:spPr>
        <p:txBody>
          <a:bodyPr>
            <a:normAutofit lnSpcReduction="10000"/>
          </a:bodyPr>
          <a:lstStyle/>
          <a:p>
            <a:pPr marL="0" indent="0" algn="ctr">
              <a:buNone/>
            </a:pPr>
            <a:endParaRPr lang="en-US" sz="28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2400" dirty="0" smtClean="0"/>
          </a:p>
          <a:p>
            <a:pPr marL="0" indent="0">
              <a:buNone/>
            </a:pPr>
            <a:endParaRPr lang="en-US" sz="2400" dirty="0"/>
          </a:p>
          <a:p>
            <a:pPr marL="0" indent="0" algn="ctr">
              <a:buNone/>
            </a:pPr>
            <a:endParaRPr lang="en-US" sz="2400" dirty="0" smtClean="0"/>
          </a:p>
          <a:p>
            <a:pPr marL="0" indent="0" algn="ctr">
              <a:buNone/>
            </a:pPr>
            <a:endParaRPr lang="en-US" sz="2400" dirty="0" smtClean="0"/>
          </a:p>
          <a:p>
            <a:pPr marL="0" indent="0" algn="ctr">
              <a:buNone/>
            </a:pPr>
            <a:endParaRPr lang="en-US" sz="2400" dirty="0" smtClean="0"/>
          </a:p>
          <a:p>
            <a:pPr marL="0" indent="0" algn="ctr">
              <a:buNone/>
            </a:pPr>
            <a:r>
              <a:rPr lang="en-US" sz="2800" dirty="0" smtClean="0">
                <a:solidFill>
                  <a:srgbClr val="FF0000"/>
                </a:solidFill>
              </a:rPr>
              <a:t>1994</a:t>
            </a:r>
            <a:r>
              <a:rPr lang="en-US" sz="2800" dirty="0" smtClean="0"/>
              <a:t> </a:t>
            </a:r>
            <a:r>
              <a:rPr lang="en-US" sz="2800" dirty="0" smtClean="0">
                <a:solidFill>
                  <a:srgbClr val="FF0000"/>
                </a:solidFill>
              </a:rPr>
              <a:t>Conference</a:t>
            </a:r>
            <a:r>
              <a:rPr lang="en-US" sz="2800" dirty="0"/>
              <a:t>. “Clinical Science in The 21</a:t>
            </a:r>
            <a:r>
              <a:rPr lang="en-US" sz="2800" baseline="30000" dirty="0"/>
              <a:t>st</a:t>
            </a:r>
            <a:r>
              <a:rPr lang="en-US" sz="2800" dirty="0"/>
              <a:t> Century</a:t>
            </a:r>
            <a:r>
              <a:rPr lang="en-US" sz="2800" dirty="0" smtClean="0"/>
              <a:t>”</a:t>
            </a:r>
          </a:p>
          <a:p>
            <a:pPr marL="0" indent="0" algn="ctr">
              <a:buNone/>
            </a:pPr>
            <a:endParaRPr lang="en-US" sz="2400" dirty="0"/>
          </a:p>
        </p:txBody>
      </p:sp>
      <p:pic>
        <p:nvPicPr>
          <p:cNvPr id="4" name="Picture 3" descr="1994 IU Clinical Conference_000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2642" y="389820"/>
            <a:ext cx="8285866" cy="53820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52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1988-2015: Psychological Science</a:t>
            </a:r>
            <a:endParaRPr lang="en-US" dirty="0">
              <a:solidFill>
                <a:srgbClr val="FF0000"/>
              </a:solidFill>
            </a:endParaRPr>
          </a:p>
        </p:txBody>
      </p:sp>
      <p:sp>
        <p:nvSpPr>
          <p:cNvPr id="3" name="Content Placeholder 2"/>
          <p:cNvSpPr>
            <a:spLocks noGrp="1"/>
          </p:cNvSpPr>
          <p:nvPr>
            <p:ph idx="1"/>
          </p:nvPr>
        </p:nvSpPr>
        <p:spPr>
          <a:xfrm>
            <a:off x="560449" y="1443038"/>
            <a:ext cx="8329300" cy="4741862"/>
          </a:xfrm>
        </p:spPr>
        <p:txBody>
          <a:bodyPr>
            <a:normAutofit fontScale="85000" lnSpcReduction="10000"/>
          </a:bodyPr>
          <a:lstStyle/>
          <a:p>
            <a:pPr marL="0" indent="0">
              <a:buNone/>
            </a:pPr>
            <a:r>
              <a:rPr lang="en-US" sz="2800" b="1" dirty="0">
                <a:solidFill>
                  <a:srgbClr val="FF0000"/>
                </a:solidFill>
              </a:rPr>
              <a:t>1988:  APS </a:t>
            </a:r>
            <a:r>
              <a:rPr lang="en-US" sz="2800" b="1" dirty="0" smtClean="0">
                <a:solidFill>
                  <a:srgbClr val="FF0000"/>
                </a:solidFill>
              </a:rPr>
              <a:t>founded, reclaiming “psychological science”</a:t>
            </a:r>
            <a:endParaRPr lang="en-US" sz="2800" b="1" dirty="0">
              <a:solidFill>
                <a:srgbClr val="FF0000"/>
              </a:solidFill>
            </a:endParaRPr>
          </a:p>
          <a:p>
            <a:pPr marL="0" indent="0">
              <a:buNone/>
            </a:pPr>
            <a:r>
              <a:rPr lang="en-US" sz="2800" dirty="0"/>
              <a:t>1992:  </a:t>
            </a:r>
            <a:r>
              <a:rPr lang="en-US" sz="2800" dirty="0" smtClean="0"/>
              <a:t>Chicago Summit </a:t>
            </a:r>
            <a:r>
              <a:rPr lang="en-US" sz="2800" dirty="0"/>
              <a:t>on Accreditation</a:t>
            </a:r>
            <a:r>
              <a:rPr lang="en-US" sz="3000" dirty="0"/>
              <a:t> </a:t>
            </a:r>
            <a:r>
              <a:rPr lang="en-US" sz="1900" dirty="0" smtClean="0"/>
              <a:t>(</a:t>
            </a:r>
            <a:r>
              <a:rPr lang="en-US" sz="1900" dirty="0"/>
              <a:t>APS, NIMH, COGDOP)</a:t>
            </a:r>
          </a:p>
          <a:p>
            <a:pPr marL="0" indent="0">
              <a:buNone/>
            </a:pPr>
            <a:r>
              <a:rPr lang="en-US" sz="2800" dirty="0"/>
              <a:t>1992-1994:  Alternative Accreditation Sy</a:t>
            </a:r>
            <a:r>
              <a:rPr lang="en-US" sz="3000" dirty="0"/>
              <a:t>stem </a:t>
            </a:r>
            <a:r>
              <a:rPr lang="en-US" sz="3000" dirty="0" smtClean="0"/>
              <a:t>drafted</a:t>
            </a:r>
            <a:endParaRPr lang="en-US" sz="3000" dirty="0"/>
          </a:p>
          <a:p>
            <a:pPr marL="0" indent="0">
              <a:buNone/>
            </a:pPr>
            <a:r>
              <a:rPr lang="en-US" sz="2800" dirty="0"/>
              <a:t>1994:  </a:t>
            </a:r>
            <a:r>
              <a:rPr lang="en-US" sz="2800" dirty="0" smtClean="0"/>
              <a:t>Conference on “</a:t>
            </a:r>
            <a:r>
              <a:rPr lang="en-US" sz="2800" dirty="0"/>
              <a:t>Clinical Science in 21</a:t>
            </a:r>
            <a:r>
              <a:rPr lang="en-US" sz="2800" baseline="30000" dirty="0"/>
              <a:t>st</a:t>
            </a:r>
            <a:r>
              <a:rPr lang="en-US" sz="2800" dirty="0"/>
              <a:t> Century</a:t>
            </a:r>
            <a:r>
              <a:rPr lang="en-US" sz="2800" dirty="0" smtClean="0"/>
              <a:t>”</a:t>
            </a:r>
            <a:endParaRPr lang="en-US" sz="2800" dirty="0"/>
          </a:p>
          <a:p>
            <a:pPr marL="0" indent="0">
              <a:buNone/>
            </a:pPr>
            <a:r>
              <a:rPr lang="en-US" sz="2800" b="1" dirty="0">
                <a:solidFill>
                  <a:srgbClr val="FF0000"/>
                </a:solidFill>
              </a:rPr>
              <a:t>1995:  </a:t>
            </a:r>
            <a:r>
              <a:rPr lang="en-US" sz="2800" b="1" dirty="0" smtClean="0">
                <a:solidFill>
                  <a:srgbClr val="FF0000"/>
                </a:solidFill>
              </a:rPr>
              <a:t>Academy </a:t>
            </a:r>
            <a:r>
              <a:rPr lang="en-US" sz="2800" b="1" dirty="0">
                <a:solidFill>
                  <a:srgbClr val="FF0000"/>
                </a:solidFill>
              </a:rPr>
              <a:t>of Psychological Clinical Science (APCS</a:t>
            </a:r>
            <a:r>
              <a:rPr lang="en-US" sz="2800" b="1" dirty="0" smtClean="0">
                <a:solidFill>
                  <a:srgbClr val="FF0000"/>
                </a:solidFill>
              </a:rPr>
              <a:t>); </a:t>
            </a:r>
            <a:r>
              <a:rPr lang="en-US" sz="2800" b="1" dirty="0" smtClean="0">
                <a:solidFill>
                  <a:srgbClr val="000000"/>
                </a:solidFill>
              </a:rPr>
              <a:t>			</a:t>
            </a:r>
            <a:r>
              <a:rPr lang="en-US" sz="2800" b="1" dirty="0" smtClean="0">
                <a:solidFill>
                  <a:srgbClr val="FF0000"/>
                </a:solidFill>
              </a:rPr>
              <a:t>Birth of the “Clinical Science Model” of training</a:t>
            </a:r>
          </a:p>
          <a:p>
            <a:pPr marL="0" indent="0">
              <a:buNone/>
            </a:pPr>
            <a:r>
              <a:rPr lang="en-US" sz="2800" dirty="0" smtClean="0"/>
              <a:t>1995:  CoA revised criteria, promised new flexibility.  Still 	dissatisfaction </a:t>
            </a:r>
            <a:r>
              <a:rPr lang="en-US" sz="2800" dirty="0"/>
              <a:t>with CoA’s support </a:t>
            </a:r>
            <a:r>
              <a:rPr lang="en-US" sz="2800" dirty="0" smtClean="0"/>
              <a:t>of “clinical science” model. </a:t>
            </a:r>
          </a:p>
          <a:p>
            <a:pPr marL="0" indent="0">
              <a:buNone/>
            </a:pPr>
            <a:r>
              <a:rPr lang="en-US" sz="2800" dirty="0" smtClean="0"/>
              <a:t>2005</a:t>
            </a:r>
            <a:r>
              <a:rPr lang="en-US" sz="2800" dirty="0"/>
              <a:t>:  Snowbird Summit. </a:t>
            </a:r>
            <a:r>
              <a:rPr lang="en-US" sz="2800" dirty="0" smtClean="0"/>
              <a:t> “</a:t>
            </a:r>
            <a:r>
              <a:rPr lang="en-US" sz="2800" dirty="0"/>
              <a:t>Clinical </a:t>
            </a:r>
            <a:r>
              <a:rPr lang="en-US" sz="2800" dirty="0" smtClean="0"/>
              <a:t>Science Model” </a:t>
            </a:r>
            <a:r>
              <a:rPr lang="en-US" sz="2800" u="sng" dirty="0" smtClean="0"/>
              <a:t>within</a:t>
            </a:r>
            <a:r>
              <a:rPr lang="en-US" sz="2800" dirty="0" smtClean="0"/>
              <a:t> </a:t>
            </a:r>
            <a:r>
              <a:rPr lang="en-US" sz="2800" dirty="0"/>
              <a:t>CoA</a:t>
            </a:r>
            <a:r>
              <a:rPr lang="en-US" sz="2800" dirty="0" smtClean="0"/>
              <a:t>?</a:t>
            </a:r>
          </a:p>
          <a:p>
            <a:pPr marL="0" indent="0">
              <a:buNone/>
            </a:pPr>
            <a:r>
              <a:rPr lang="en-US" sz="2800" dirty="0" smtClean="0"/>
              <a:t>2006:  APA rejected the Snowbird Proposal.</a:t>
            </a:r>
          </a:p>
          <a:p>
            <a:pPr marL="0" indent="0">
              <a:buNone/>
            </a:pPr>
            <a:r>
              <a:rPr lang="en-US" sz="2800" b="1" dirty="0" smtClean="0">
                <a:solidFill>
                  <a:srgbClr val="FF0000"/>
                </a:solidFill>
              </a:rPr>
              <a:t>Efforts to promote the clinical science model </a:t>
            </a:r>
            <a:r>
              <a:rPr lang="en-US" sz="2800" b="1" u="sng" dirty="0" smtClean="0">
                <a:solidFill>
                  <a:srgbClr val="FF0000"/>
                </a:solidFill>
              </a:rPr>
              <a:t>within</a:t>
            </a:r>
            <a:r>
              <a:rPr lang="en-US" sz="2800" b="1" dirty="0" smtClean="0">
                <a:solidFill>
                  <a:srgbClr val="FF0000"/>
                </a:solidFill>
              </a:rPr>
              <a:t> CoA failed! </a:t>
            </a:r>
            <a:endParaRPr lang="en-US" sz="2800" b="1" dirty="0">
              <a:solidFill>
                <a:srgbClr val="FF0000"/>
              </a:solidFill>
            </a:endParaRP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88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C8C8C"/>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C8C8C"/>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C8C8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C8C8C"/>
                                      </p:to>
                                    </p:animClr>
                                  </p:sub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C8C8C"/>
                                      </p:to>
                                    </p:animClr>
                                  </p:sub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8C8C8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567"/>
            <a:ext cx="8229600" cy="1536700"/>
          </a:xfrm>
        </p:spPr>
        <p:txBody>
          <a:bodyPr>
            <a:normAutofit fontScale="90000"/>
          </a:bodyPr>
          <a:lstStyle/>
          <a:p>
            <a:r>
              <a:rPr lang="en-US" sz="4000" b="1" dirty="0" smtClean="0">
                <a:solidFill>
                  <a:srgbClr val="FF0000"/>
                </a:solidFill>
              </a:rPr>
              <a:t>2007:  Academy Launched Accreditation: </a:t>
            </a:r>
            <a:r>
              <a:rPr lang="en-US" sz="3200" b="1" u="sng" dirty="0" smtClean="0">
                <a:solidFill>
                  <a:srgbClr val="FF0000"/>
                </a:solidFill>
              </a:rPr>
              <a:t>“</a:t>
            </a:r>
            <a:r>
              <a:rPr lang="en-US" sz="3100" b="1" u="sng" dirty="0" smtClean="0">
                <a:solidFill>
                  <a:srgbClr val="FF0000"/>
                </a:solidFill>
              </a:rPr>
              <a:t>Psychological Clinical Science Accreditation System”</a:t>
            </a:r>
            <a:endParaRPr lang="en-US" u="sng" dirty="0">
              <a:solidFill>
                <a:srgbClr val="FF0000"/>
              </a:solidFill>
            </a:endParaRPr>
          </a:p>
        </p:txBody>
      </p:sp>
      <p:sp>
        <p:nvSpPr>
          <p:cNvPr id="3" name="Content Placeholder 2"/>
          <p:cNvSpPr>
            <a:spLocks noGrp="1"/>
          </p:cNvSpPr>
          <p:nvPr>
            <p:ph idx="1"/>
          </p:nvPr>
        </p:nvSpPr>
        <p:spPr>
          <a:xfrm>
            <a:off x="389467" y="1883834"/>
            <a:ext cx="8420100" cy="4330699"/>
          </a:xfrm>
        </p:spPr>
        <p:txBody>
          <a:bodyPr>
            <a:noAutofit/>
          </a:bodyPr>
          <a:lstStyle/>
          <a:p>
            <a:pPr marL="0" indent="0">
              <a:lnSpc>
                <a:spcPct val="80000"/>
              </a:lnSpc>
              <a:buNone/>
            </a:pPr>
            <a:r>
              <a:rPr lang="en-US" dirty="0" smtClean="0"/>
              <a:t>2009:  Started accrediting PhD programs</a:t>
            </a:r>
          </a:p>
          <a:p>
            <a:pPr marL="0" indent="0">
              <a:lnSpc>
                <a:spcPct val="80000"/>
              </a:lnSpc>
              <a:buNone/>
            </a:pPr>
            <a:r>
              <a:rPr lang="en-US" dirty="0" smtClean="0"/>
              <a:t>2012:  CHEA </a:t>
            </a:r>
            <a:r>
              <a:rPr lang="en-US" sz="2400" dirty="0" smtClean="0"/>
              <a:t>(Council for Higher Education Accreditation)</a:t>
            </a:r>
          </a:p>
          <a:p>
            <a:pPr marL="0" indent="0">
              <a:lnSpc>
                <a:spcPct val="80000"/>
              </a:lnSpc>
              <a:buNone/>
            </a:pPr>
            <a:r>
              <a:rPr lang="en-US" dirty="0" smtClean="0"/>
              <a:t>2014:  </a:t>
            </a:r>
            <a:r>
              <a:rPr lang="en-US" dirty="0"/>
              <a:t>Delaware &amp; Illinois </a:t>
            </a:r>
            <a:r>
              <a:rPr lang="en-US" dirty="0" smtClean="0"/>
              <a:t>pass licensing laws</a:t>
            </a:r>
          </a:p>
          <a:p>
            <a:pPr marL="0" indent="0">
              <a:lnSpc>
                <a:spcPct val="80000"/>
              </a:lnSpc>
              <a:buNone/>
            </a:pPr>
            <a:r>
              <a:rPr lang="en-US" dirty="0" smtClean="0"/>
              <a:t>2013-15:  Campaign expanded to other states</a:t>
            </a:r>
            <a:endParaRPr lang="en-US" i="1" dirty="0" smtClean="0"/>
          </a:p>
          <a:p>
            <a:pPr marL="0" indent="0">
              <a:buNone/>
            </a:pPr>
            <a:r>
              <a:rPr lang="en-US" dirty="0" smtClean="0"/>
              <a:t>2015:  Office of Veterans Affairs revising regulations to recognize PCSAS for internships and staff positions.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456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C7C7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C7C7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C7C7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7C7C7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7799" y="495573"/>
            <a:ext cx="8703900" cy="1066527"/>
          </a:xfrm>
        </p:spPr>
        <p:txBody>
          <a:bodyPr>
            <a:normAutofit fontScale="90000"/>
          </a:bodyPr>
          <a:lstStyle/>
          <a:p>
            <a:pPr>
              <a:lnSpc>
                <a:spcPct val="90000"/>
              </a:lnSpc>
            </a:pPr>
            <a:r>
              <a:rPr lang="en-US" sz="3600" b="1" dirty="0" smtClean="0">
                <a:solidFill>
                  <a:srgbClr val="FF0000"/>
                </a:solidFill>
              </a:rPr>
              <a:t>May 20, 2015</a:t>
            </a:r>
            <a:r>
              <a:rPr lang="en-US" sz="3600" b="1" u="sng" dirty="0" smtClean="0">
                <a:solidFill>
                  <a:srgbClr val="FF0000"/>
                </a:solidFill>
              </a:rPr>
              <a:t/>
            </a:r>
            <a:br>
              <a:rPr lang="en-US" sz="3600" b="1" u="sng" dirty="0" smtClean="0">
                <a:solidFill>
                  <a:srgbClr val="FF0000"/>
                </a:solidFill>
              </a:rPr>
            </a:br>
            <a:r>
              <a:rPr lang="en-US" sz="3600" b="1" u="sng" dirty="0" smtClean="0">
                <a:solidFill>
                  <a:srgbClr val="FF0000"/>
                </a:solidFill>
              </a:rPr>
              <a:t>28 PCSAS Accredited </a:t>
            </a:r>
            <a:r>
              <a:rPr lang="en-US" sz="3600" b="1" i="1" u="sng" dirty="0" smtClean="0">
                <a:solidFill>
                  <a:srgbClr val="FF0000"/>
                </a:solidFill>
              </a:rPr>
              <a:t>Clinical Science </a:t>
            </a:r>
            <a:r>
              <a:rPr lang="en-US" sz="3600" b="1" u="sng" dirty="0" smtClean="0">
                <a:solidFill>
                  <a:srgbClr val="FF0000"/>
                </a:solidFill>
              </a:rPr>
              <a:t>Programs</a:t>
            </a:r>
            <a:endParaRPr lang="en-US" sz="3600" b="1" u="sng" dirty="0">
              <a:solidFill>
                <a:srgbClr val="FF0000"/>
              </a:solidFill>
            </a:endParaRPr>
          </a:p>
        </p:txBody>
      </p:sp>
      <p:sp>
        <p:nvSpPr>
          <p:cNvPr id="3" name="Content Placeholder 2"/>
          <p:cNvSpPr>
            <a:spLocks noGrp="1"/>
          </p:cNvSpPr>
          <p:nvPr>
            <p:ph idx="1"/>
          </p:nvPr>
        </p:nvSpPr>
        <p:spPr>
          <a:xfrm>
            <a:off x="722744" y="1731434"/>
            <a:ext cx="7888232" cy="4523440"/>
          </a:xfrm>
        </p:spPr>
        <p:txBody>
          <a:bodyPr>
            <a:normAutofit fontScale="25000" lnSpcReduction="20000"/>
          </a:bodyPr>
          <a:lstStyle/>
          <a:p>
            <a:pPr marL="0" indent="0">
              <a:buNone/>
            </a:pPr>
            <a:r>
              <a:rPr lang="en-US" sz="8000" dirty="0"/>
              <a:t>University of Arizona			</a:t>
            </a:r>
            <a:r>
              <a:rPr lang="en-US" sz="8000" dirty="0" smtClean="0"/>
              <a:t>		University </a:t>
            </a:r>
            <a:r>
              <a:rPr lang="en-US" sz="8000" dirty="0"/>
              <a:t>of </a:t>
            </a:r>
            <a:r>
              <a:rPr lang="en-US" sz="8000" dirty="0" smtClean="0"/>
              <a:t>Minnesota</a:t>
            </a:r>
            <a:endParaRPr lang="en-US" sz="9600" dirty="0"/>
          </a:p>
          <a:p>
            <a:pPr marL="0" indent="0">
              <a:buNone/>
            </a:pPr>
            <a:r>
              <a:rPr lang="en-US" sz="8000" dirty="0"/>
              <a:t>Arizona State University			</a:t>
            </a:r>
            <a:r>
              <a:rPr lang="en-US" sz="8000" dirty="0" smtClean="0"/>
              <a:t>	University </a:t>
            </a:r>
            <a:r>
              <a:rPr lang="en-US" sz="8000" dirty="0"/>
              <a:t>of Missouri</a:t>
            </a:r>
          </a:p>
          <a:p>
            <a:pPr marL="0" indent="0">
              <a:buNone/>
            </a:pPr>
            <a:r>
              <a:rPr lang="en-US" sz="8000" dirty="0"/>
              <a:t>University of California, Berkeley	</a:t>
            </a:r>
            <a:r>
              <a:rPr lang="en-US" sz="8000" dirty="0" smtClean="0"/>
              <a:t>	Northwestern </a:t>
            </a:r>
            <a:r>
              <a:rPr lang="en-US" sz="8000" dirty="0"/>
              <a:t>University (Psych)</a:t>
            </a:r>
          </a:p>
          <a:p>
            <a:pPr marL="0" indent="0">
              <a:buNone/>
            </a:pPr>
            <a:r>
              <a:rPr lang="en-US" sz="8000" dirty="0"/>
              <a:t>University of California, Los Angeles	</a:t>
            </a:r>
            <a:r>
              <a:rPr lang="en-US" sz="8000" dirty="0" smtClean="0"/>
              <a:t>Ohio State University</a:t>
            </a:r>
          </a:p>
          <a:p>
            <a:pPr marL="0" indent="0">
              <a:buNone/>
            </a:pPr>
            <a:r>
              <a:rPr lang="en-US" sz="8000" dirty="0" smtClean="0"/>
              <a:t>University of Delaware				University of Oregon</a:t>
            </a:r>
          </a:p>
          <a:p>
            <a:pPr marL="0" indent="0">
              <a:buNone/>
            </a:pPr>
            <a:r>
              <a:rPr lang="en-US" sz="8000" dirty="0" smtClean="0"/>
              <a:t>Duke </a:t>
            </a:r>
            <a:r>
              <a:rPr lang="en-US" sz="8000" dirty="0"/>
              <a:t>University				</a:t>
            </a:r>
            <a:r>
              <a:rPr lang="en-US" sz="8000" dirty="0" smtClean="0"/>
              <a:t>		</a:t>
            </a:r>
            <a:r>
              <a:rPr lang="en-US" sz="8000" dirty="0"/>
              <a:t>University of Pennsylvania</a:t>
            </a:r>
          </a:p>
          <a:p>
            <a:pPr marL="0" indent="0">
              <a:buNone/>
            </a:pPr>
            <a:r>
              <a:rPr lang="en-US" sz="8000" dirty="0"/>
              <a:t>Emory University				</a:t>
            </a:r>
            <a:r>
              <a:rPr lang="en-US" sz="8000" dirty="0" smtClean="0"/>
              <a:t>		</a:t>
            </a:r>
            <a:r>
              <a:rPr lang="en-US" sz="8000" dirty="0"/>
              <a:t>University of Pittsburgh</a:t>
            </a:r>
          </a:p>
          <a:p>
            <a:pPr marL="0" indent="0">
              <a:buNone/>
            </a:pPr>
            <a:r>
              <a:rPr lang="en-US" sz="8000" dirty="0"/>
              <a:t>University of Georgia			</a:t>
            </a:r>
            <a:r>
              <a:rPr lang="en-US" sz="8000" dirty="0" smtClean="0"/>
              <a:t>		</a:t>
            </a:r>
            <a:r>
              <a:rPr lang="en-US" sz="8000" dirty="0"/>
              <a:t>University of South Florida</a:t>
            </a:r>
          </a:p>
          <a:p>
            <a:pPr marL="0" indent="0">
              <a:buNone/>
            </a:pPr>
            <a:r>
              <a:rPr lang="en-US" sz="8000" dirty="0"/>
              <a:t>Harvard </a:t>
            </a:r>
            <a:r>
              <a:rPr lang="en-US" sz="8000" dirty="0" smtClean="0"/>
              <a:t>University					University </a:t>
            </a:r>
            <a:r>
              <a:rPr lang="en-US" sz="8000" dirty="0"/>
              <a:t>of Southern California</a:t>
            </a:r>
            <a:endParaRPr lang="en-US" sz="8000" dirty="0" smtClean="0"/>
          </a:p>
          <a:p>
            <a:pPr marL="0" indent="0">
              <a:buNone/>
            </a:pPr>
            <a:r>
              <a:rPr lang="en-US" sz="8000" dirty="0" smtClean="0"/>
              <a:t>Indiana University</a:t>
            </a:r>
            <a:r>
              <a:rPr lang="en-US" sz="8000" dirty="0"/>
              <a:t>			</a:t>
            </a:r>
            <a:r>
              <a:rPr lang="en-US" sz="8000" dirty="0" smtClean="0"/>
              <a:t>		Stony </a:t>
            </a:r>
            <a:r>
              <a:rPr lang="en-US" sz="8000" dirty="0"/>
              <a:t>Brook University</a:t>
            </a:r>
          </a:p>
          <a:p>
            <a:pPr marL="0" indent="0">
              <a:buNone/>
            </a:pPr>
            <a:r>
              <a:rPr lang="en-US" sz="8000" dirty="0"/>
              <a:t>University of Illinois—U/C			</a:t>
            </a:r>
            <a:r>
              <a:rPr lang="en-US" sz="8000" dirty="0" smtClean="0"/>
              <a:t>	University </a:t>
            </a:r>
            <a:r>
              <a:rPr lang="en-US" sz="8000" dirty="0"/>
              <a:t>of Virginia</a:t>
            </a:r>
          </a:p>
          <a:p>
            <a:pPr marL="0" indent="0">
              <a:buNone/>
            </a:pPr>
            <a:r>
              <a:rPr lang="en-US" sz="8000" dirty="0"/>
              <a:t>University of Iowa				</a:t>
            </a:r>
            <a:r>
              <a:rPr lang="en-US" sz="8000" dirty="0" smtClean="0"/>
              <a:t>	Virginia Tech University</a:t>
            </a:r>
            <a:endParaRPr lang="en-US" sz="8000" dirty="0"/>
          </a:p>
          <a:p>
            <a:pPr marL="0" indent="0">
              <a:buNone/>
            </a:pPr>
            <a:r>
              <a:rPr lang="en-US" sz="8000" dirty="0"/>
              <a:t>University of Kentucky			</a:t>
            </a:r>
            <a:r>
              <a:rPr lang="en-US" sz="8000" dirty="0" smtClean="0"/>
              <a:t>	Washington </a:t>
            </a:r>
            <a:r>
              <a:rPr lang="en-US" sz="8000" dirty="0"/>
              <a:t>University St. Louis</a:t>
            </a:r>
          </a:p>
          <a:p>
            <a:pPr marL="0" indent="0">
              <a:buNone/>
            </a:pPr>
            <a:r>
              <a:rPr lang="en-US" sz="8000" dirty="0"/>
              <a:t>McGill University	</a:t>
            </a:r>
            <a:r>
              <a:rPr lang="en-US" sz="8000" dirty="0" smtClean="0"/>
              <a:t>					University </a:t>
            </a:r>
            <a:r>
              <a:rPr lang="en-US" sz="8000" dirty="0"/>
              <a:t>of Wisconsin</a:t>
            </a:r>
            <a:endParaRPr lang="en-US" sz="8000" dirty="0" smtClean="0"/>
          </a:p>
          <a:p>
            <a:pPr marL="0" indent="0">
              <a:buNone/>
            </a:pPr>
            <a:endParaRPr lang="en-US" sz="4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936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1200"/>
            <a:ext cx="8229600" cy="1443038"/>
          </a:xfrm>
        </p:spPr>
        <p:txBody>
          <a:bodyPr>
            <a:normAutofit fontScale="90000"/>
          </a:bodyPr>
          <a:lstStyle/>
          <a:p>
            <a:r>
              <a:rPr lang="en-US" b="1" u="sng" dirty="0">
                <a:solidFill>
                  <a:srgbClr val="FF0000"/>
                </a:solidFill>
              </a:rPr>
              <a:t>THE </a:t>
            </a:r>
            <a:r>
              <a:rPr lang="en-US" b="1" u="sng" dirty="0" smtClean="0">
                <a:solidFill>
                  <a:srgbClr val="FF0000"/>
                </a:solidFill>
              </a:rPr>
              <a:t>PRESENT</a:t>
            </a:r>
            <a:r>
              <a:rPr lang="en-US" dirty="0"/>
              <a:t/>
            </a:r>
            <a:br>
              <a:rPr lang="en-US" dirty="0"/>
            </a:br>
            <a:r>
              <a:rPr lang="en-US" dirty="0"/>
              <a:t>Question:  Why Academy &amp; PCSAS?</a:t>
            </a:r>
            <a:br>
              <a:rPr lang="en-US" dirty="0"/>
            </a:br>
            <a:endParaRPr lang="en-US" dirty="0"/>
          </a:p>
        </p:txBody>
      </p:sp>
      <p:sp>
        <p:nvSpPr>
          <p:cNvPr id="3" name="Content Placeholder 2"/>
          <p:cNvSpPr>
            <a:spLocks noGrp="1"/>
          </p:cNvSpPr>
          <p:nvPr>
            <p:ph idx="1"/>
          </p:nvPr>
        </p:nvSpPr>
        <p:spPr>
          <a:xfrm>
            <a:off x="457200" y="2154238"/>
            <a:ext cx="8229600" cy="3196695"/>
          </a:xfrm>
        </p:spPr>
        <p:txBody>
          <a:bodyPr>
            <a:normAutofit/>
          </a:bodyPr>
          <a:lstStyle/>
          <a:p>
            <a:pPr marL="742950" indent="-742950">
              <a:buAutoNum type="arabicPeriod"/>
            </a:pPr>
            <a:r>
              <a:rPr lang="en-US" sz="3600" b="1" dirty="0" smtClean="0">
                <a:solidFill>
                  <a:srgbClr val="FF0000"/>
                </a:solidFill>
              </a:rPr>
              <a:t>“</a:t>
            </a:r>
            <a:r>
              <a:rPr lang="en-US" sz="3600" b="1" dirty="0">
                <a:solidFill>
                  <a:srgbClr val="FF0000"/>
                </a:solidFill>
              </a:rPr>
              <a:t>The Current State of Confusion Requires Clarity &amp; Differentiation</a:t>
            </a:r>
            <a:r>
              <a:rPr lang="en-US" sz="3600" b="1" dirty="0" smtClean="0">
                <a:solidFill>
                  <a:srgbClr val="FF0000"/>
                </a:solidFill>
              </a:rPr>
              <a:t>”</a:t>
            </a:r>
          </a:p>
          <a:p>
            <a:pPr marL="742950" indent="-742950">
              <a:buAutoNum type="arabicPeriod"/>
            </a:pPr>
            <a:r>
              <a:rPr lang="en-US" sz="3600" b="1" dirty="0" smtClean="0">
                <a:solidFill>
                  <a:srgbClr val="FF0000"/>
                </a:solidFill>
              </a:rPr>
              <a:t>“</a:t>
            </a:r>
            <a:r>
              <a:rPr lang="en-US" sz="3600" b="1" dirty="0">
                <a:solidFill>
                  <a:srgbClr val="FF0000"/>
                </a:solidFill>
              </a:rPr>
              <a:t>Advance Scientific Knowledge and Translate to Increase Well-Being”</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1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C7C7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444"/>
            <a:ext cx="8229600" cy="1330207"/>
          </a:xfrm>
        </p:spPr>
        <p:txBody>
          <a:bodyPr>
            <a:normAutofit/>
          </a:bodyPr>
          <a:lstStyle/>
          <a:p>
            <a:pPr>
              <a:lnSpc>
                <a:spcPct val="80000"/>
              </a:lnSpc>
            </a:pPr>
            <a:r>
              <a:rPr lang="en-US" b="1" i="1" dirty="0" smtClean="0">
                <a:solidFill>
                  <a:srgbClr val="FF0000"/>
                </a:solidFill>
              </a:rPr>
              <a:t>“</a:t>
            </a:r>
            <a:r>
              <a:rPr lang="en-US" b="1" i="1" dirty="0">
                <a:solidFill>
                  <a:srgbClr val="FF0000"/>
                </a:solidFill>
              </a:rPr>
              <a:t>Clinical </a:t>
            </a:r>
            <a:r>
              <a:rPr lang="en-US" b="1" i="1" dirty="0" smtClean="0">
                <a:solidFill>
                  <a:srgbClr val="FF0000"/>
                </a:solidFill>
              </a:rPr>
              <a:t>Psychologist” </a:t>
            </a:r>
            <a:br>
              <a:rPr lang="en-US" b="1" i="1" dirty="0" smtClean="0">
                <a:solidFill>
                  <a:srgbClr val="FF0000"/>
                </a:solidFill>
              </a:rPr>
            </a:br>
            <a:r>
              <a:rPr lang="en-US" u="sng" dirty="0" smtClean="0">
                <a:solidFill>
                  <a:srgbClr val="FF0000"/>
                </a:solidFill>
              </a:rPr>
              <a:t>Ambiguous &amp; Confusing Label </a:t>
            </a:r>
            <a:endParaRPr lang="en-US" dirty="0">
              <a:solidFill>
                <a:srgbClr val="FF0000"/>
              </a:solidFill>
            </a:endParaRPr>
          </a:p>
        </p:txBody>
      </p:sp>
      <p:sp>
        <p:nvSpPr>
          <p:cNvPr id="3" name="Content Placeholder 2"/>
          <p:cNvSpPr>
            <a:spLocks noGrp="1"/>
          </p:cNvSpPr>
          <p:nvPr>
            <p:ph idx="1"/>
          </p:nvPr>
        </p:nvSpPr>
        <p:spPr>
          <a:xfrm>
            <a:off x="457200" y="1817982"/>
            <a:ext cx="8229600" cy="4525963"/>
          </a:xfrm>
        </p:spPr>
        <p:txBody>
          <a:bodyPr>
            <a:normAutofit fontScale="62500" lnSpcReduction="20000"/>
          </a:bodyPr>
          <a:lstStyle/>
          <a:p>
            <a:pPr>
              <a:lnSpc>
                <a:spcPct val="110000"/>
              </a:lnSpc>
            </a:pPr>
            <a:r>
              <a:rPr lang="en-US" sz="4000" dirty="0" smtClean="0">
                <a:solidFill>
                  <a:srgbClr val="000000"/>
                </a:solidFill>
              </a:rPr>
              <a:t>Three models</a:t>
            </a:r>
            <a:r>
              <a:rPr lang="en-US" sz="4000" dirty="0">
                <a:solidFill>
                  <a:srgbClr val="000000"/>
                </a:solidFill>
              </a:rPr>
              <a:t>, </a:t>
            </a:r>
            <a:r>
              <a:rPr lang="en-US" sz="4000" dirty="0" smtClean="0">
                <a:solidFill>
                  <a:srgbClr val="000000"/>
                </a:solidFill>
              </a:rPr>
              <a:t>with same name, but quite heterogeneous: </a:t>
            </a:r>
          </a:p>
          <a:p>
            <a:pPr marL="0" indent="0">
              <a:lnSpc>
                <a:spcPct val="110000"/>
              </a:lnSpc>
              <a:buNone/>
            </a:pPr>
            <a:r>
              <a:rPr lang="en-US" sz="4000" dirty="0" smtClean="0">
                <a:solidFill>
                  <a:srgbClr val="000000"/>
                </a:solidFill>
              </a:rPr>
              <a:t>	Different Visions, Philosophies, Aims &amp; Outcomes</a:t>
            </a:r>
            <a:endParaRPr lang="en-US" sz="4000" dirty="0">
              <a:solidFill>
                <a:srgbClr val="000000"/>
              </a:solidFill>
            </a:endParaRPr>
          </a:p>
          <a:p>
            <a:endParaRPr lang="en-US" u="sng" dirty="0" smtClean="0">
              <a:solidFill>
                <a:srgbClr val="FF0000"/>
              </a:solidFill>
            </a:endParaRPr>
          </a:p>
          <a:p>
            <a:r>
              <a:rPr lang="en-US" b="1" u="sng" dirty="0" smtClean="0">
                <a:solidFill>
                  <a:srgbClr val="FF0000"/>
                </a:solidFill>
              </a:rPr>
              <a:t>Boulder </a:t>
            </a:r>
            <a:r>
              <a:rPr lang="en-US" b="1" u="sng" dirty="0">
                <a:solidFill>
                  <a:srgbClr val="FF0000"/>
                </a:solidFill>
              </a:rPr>
              <a:t>Model</a:t>
            </a:r>
            <a:r>
              <a:rPr lang="en-US" b="1" dirty="0">
                <a:solidFill>
                  <a:srgbClr val="FF0000"/>
                </a:solidFill>
              </a:rPr>
              <a:t> </a:t>
            </a:r>
            <a:r>
              <a:rPr lang="en-US" dirty="0"/>
              <a:t>(since 1947s):  “Scientist-Practitioners” trained for </a:t>
            </a:r>
            <a:r>
              <a:rPr lang="en-US" dirty="0" smtClean="0"/>
              <a:t>both </a:t>
            </a:r>
            <a:r>
              <a:rPr lang="en-US" dirty="0"/>
              <a:t>research and practice (most practice).</a:t>
            </a:r>
          </a:p>
          <a:p>
            <a:pPr>
              <a:lnSpc>
                <a:spcPct val="80000"/>
              </a:lnSpc>
            </a:pPr>
            <a:endParaRPr lang="en-US" u="sng" dirty="0"/>
          </a:p>
          <a:p>
            <a:r>
              <a:rPr lang="en-US" b="1" u="sng" dirty="0" err="1">
                <a:solidFill>
                  <a:srgbClr val="FF0000"/>
                </a:solidFill>
              </a:rPr>
              <a:t>Psy.D</a:t>
            </a:r>
            <a:r>
              <a:rPr lang="en-US" b="1" u="sng" dirty="0">
                <a:solidFill>
                  <a:srgbClr val="FF0000"/>
                </a:solidFill>
              </a:rPr>
              <a:t>. Model</a:t>
            </a:r>
            <a:r>
              <a:rPr lang="en-US" b="1" dirty="0">
                <a:solidFill>
                  <a:srgbClr val="FF0000"/>
                </a:solidFill>
              </a:rPr>
              <a:t> </a:t>
            </a:r>
            <a:r>
              <a:rPr lang="en-US" dirty="0"/>
              <a:t>(since 1960s; NCSPP 1976):  “Practitioner-Scholars” trained only </a:t>
            </a:r>
            <a:r>
              <a:rPr lang="en-US" dirty="0" smtClean="0"/>
              <a:t>practice (</a:t>
            </a:r>
            <a:r>
              <a:rPr lang="en-US" dirty="0"/>
              <a:t>not as researchers or scientists).</a:t>
            </a:r>
          </a:p>
          <a:p>
            <a:pPr>
              <a:lnSpc>
                <a:spcPct val="80000"/>
              </a:lnSpc>
            </a:pPr>
            <a:endParaRPr lang="en-US" u="sng" dirty="0"/>
          </a:p>
          <a:p>
            <a:r>
              <a:rPr lang="en-US" b="1" u="sng" dirty="0">
                <a:solidFill>
                  <a:srgbClr val="FF0000"/>
                </a:solidFill>
              </a:rPr>
              <a:t>Clinical Science Model</a:t>
            </a:r>
            <a:r>
              <a:rPr lang="en-US" b="1" dirty="0">
                <a:solidFill>
                  <a:srgbClr val="FF0000"/>
                </a:solidFill>
              </a:rPr>
              <a:t> </a:t>
            </a:r>
            <a:r>
              <a:rPr lang="en-US" dirty="0"/>
              <a:t>(since 1995; APCS): “Clinical Scientists” trained </a:t>
            </a:r>
            <a:r>
              <a:rPr lang="en-US" dirty="0" smtClean="0"/>
              <a:t>as </a:t>
            </a:r>
            <a:r>
              <a:rPr lang="en-US" dirty="0"/>
              <a:t>research scientists </a:t>
            </a:r>
            <a:r>
              <a:rPr lang="en-US" dirty="0" smtClean="0"/>
              <a:t>focused on </a:t>
            </a:r>
            <a:r>
              <a:rPr lang="en-US" dirty="0"/>
              <a:t>clinical problems in mental and behavioral health:  origins; assessment; prevention; and </a:t>
            </a:r>
            <a:r>
              <a:rPr lang="en-US" dirty="0" smtClean="0"/>
              <a:t>treatment.  Emphasis </a:t>
            </a:r>
            <a:r>
              <a:rPr lang="en-US" dirty="0"/>
              <a:t>on </a:t>
            </a:r>
            <a:r>
              <a:rPr lang="en-US" dirty="0" smtClean="0"/>
              <a:t>integrative</a:t>
            </a:r>
            <a:r>
              <a:rPr lang="en-US" dirty="0"/>
              <a:t>, translational </a:t>
            </a:r>
            <a:r>
              <a:rPr lang="en-US" dirty="0" smtClean="0"/>
              <a:t>science.  Fully qualified to act as independent providers of clinical services, but only if the science indicates that this is most cost-effective choice.  Advance knowledge, promote top health care.</a:t>
            </a:r>
            <a:endParaRPr lang="en-US" dirty="0"/>
          </a:p>
          <a:p>
            <a:pPr>
              <a:lnSpc>
                <a:spcPct val="80000"/>
              </a:lnSpc>
            </a:pP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F9F9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F9F9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458"/>
            <a:ext cx="8229600" cy="853914"/>
          </a:xfrm>
        </p:spPr>
        <p:txBody>
          <a:bodyPr>
            <a:normAutofit/>
          </a:bodyPr>
          <a:lstStyle/>
          <a:p>
            <a:r>
              <a:rPr lang="en-US" sz="4800" b="1" dirty="0" smtClean="0">
                <a:solidFill>
                  <a:srgbClr val="FF0000"/>
                </a:solidFill>
              </a:rPr>
              <a:t>APA/CoA Accreditation</a:t>
            </a:r>
            <a:endParaRPr lang="en-US" sz="4800" b="1" dirty="0">
              <a:solidFill>
                <a:srgbClr val="FF0000"/>
              </a:solidFill>
            </a:endParaRPr>
          </a:p>
        </p:txBody>
      </p:sp>
      <p:sp>
        <p:nvSpPr>
          <p:cNvPr id="3" name="Content Placeholder 2"/>
          <p:cNvSpPr>
            <a:spLocks noGrp="1"/>
          </p:cNvSpPr>
          <p:nvPr>
            <p:ph idx="1"/>
          </p:nvPr>
        </p:nvSpPr>
        <p:spPr>
          <a:xfrm>
            <a:off x="1170864" y="2550805"/>
            <a:ext cx="7202123" cy="3634165"/>
          </a:xfrm>
        </p:spPr>
        <p:txBody>
          <a:bodyPr>
            <a:normAutofit/>
          </a:bodyPr>
          <a:lstStyle/>
          <a:p>
            <a:pPr marL="0" indent="0">
              <a:buNone/>
            </a:pPr>
            <a:r>
              <a:rPr lang="en-US" sz="4800" dirty="0" smtClean="0"/>
              <a:t> </a:t>
            </a:r>
          </a:p>
        </p:txBody>
      </p:sp>
      <p:graphicFrame>
        <p:nvGraphicFramePr>
          <p:cNvPr id="6" name="Chart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84614291"/>
              </p:ext>
            </p:extLst>
          </p:nvPr>
        </p:nvGraphicFramePr>
        <p:xfrm>
          <a:off x="1815629" y="1721556"/>
          <a:ext cx="6688668" cy="4746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5128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472"/>
            <a:ext cx="8229600" cy="1143000"/>
          </a:xfrm>
        </p:spPr>
        <p:txBody>
          <a:bodyPr>
            <a:normAutofit/>
          </a:bodyPr>
          <a:lstStyle/>
          <a:p>
            <a:r>
              <a:rPr lang="en-US" sz="4800" b="1" dirty="0" smtClean="0">
                <a:solidFill>
                  <a:srgbClr val="FF0000"/>
                </a:solidFill>
              </a:rPr>
              <a:t>APA/CoA Accreditation</a:t>
            </a:r>
            <a:endParaRPr lang="en-US" sz="4800"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22100875"/>
              </p:ext>
            </p:extLst>
          </p:nvPr>
        </p:nvGraphicFramePr>
        <p:xfrm>
          <a:off x="1646297" y="206216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6747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472"/>
            <a:ext cx="8229600" cy="1143000"/>
          </a:xfrm>
        </p:spPr>
        <p:txBody>
          <a:bodyPr>
            <a:normAutofit/>
          </a:bodyPr>
          <a:lstStyle/>
          <a:p>
            <a:r>
              <a:rPr lang="en-US" sz="4800" b="1" u="sng" dirty="0" smtClean="0">
                <a:solidFill>
                  <a:srgbClr val="FF0000"/>
                </a:solidFill>
              </a:rPr>
              <a:t>Clinical Accreditation by CoA</a:t>
            </a:r>
            <a:endParaRPr lang="en-US" sz="4800"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73347145"/>
              </p:ext>
            </p:extLst>
          </p:nvPr>
        </p:nvGraphicFramePr>
        <p:xfrm>
          <a:off x="1505185" y="1904472"/>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88078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lstStyle/>
          <a:p>
            <a:r>
              <a:rPr lang="en-US" b="1" dirty="0" smtClean="0">
                <a:solidFill>
                  <a:srgbClr val="FF0000"/>
                </a:solidFill>
              </a:rPr>
              <a:t>Clinical Doctoral Students</a:t>
            </a:r>
            <a:endParaRPr lang="en-US" b="1" dirty="0">
              <a:solidFill>
                <a:srgbClr val="FF0000"/>
              </a:solidFill>
            </a:endParaRPr>
          </a:p>
        </p:txBody>
      </p:sp>
      <p:sp>
        <p:nvSpPr>
          <p:cNvPr id="3" name="Content Placeholder 2"/>
          <p:cNvSpPr>
            <a:spLocks noGrp="1"/>
          </p:cNvSpPr>
          <p:nvPr>
            <p:ph idx="1"/>
          </p:nvPr>
        </p:nvSpPr>
        <p:spPr>
          <a:xfrm>
            <a:off x="457200" y="1815630"/>
            <a:ext cx="8229600" cy="4310533"/>
          </a:xfrm>
        </p:spPr>
        <p:txBody>
          <a:bodyPr/>
          <a:lstStyle/>
          <a:p>
            <a:pPr marL="0" indent="0">
              <a:buNone/>
            </a:pPr>
            <a:r>
              <a:rPr lang="en-US" dirty="0" smtClean="0"/>
              <a:t> </a:t>
            </a:r>
            <a:endParaRPr lang="en-US" dirty="0"/>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37940920"/>
              </p:ext>
            </p:extLst>
          </p:nvPr>
        </p:nvGraphicFramePr>
        <p:xfrm>
          <a:off x="1618075" y="206216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877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491066" y="117161"/>
            <a:ext cx="7772400" cy="1632617"/>
          </a:xfrm>
          <a:effectLst>
            <a:reflection stA="50000" endPos="60000" dir="5400000" sy="-100000" algn="bl" rotWithShape="0"/>
          </a:effectLst>
        </p:spPr>
        <p:txBody>
          <a:bodyPr/>
          <a:lstStyle/>
          <a:p>
            <a:pPr algn="ctr"/>
            <a:r>
              <a:rPr lang="en-US" dirty="0" smtClean="0"/>
              <a:t> </a:t>
            </a:r>
            <a:endParaRPr lang="en-US" dirty="0"/>
          </a:p>
        </p:txBody>
      </p:sp>
      <p:sp>
        <p:nvSpPr>
          <p:cNvPr id="5" name="Subtitle 4"/>
          <p:cNvSpPr>
            <a:spLocks noGrp="1"/>
          </p:cNvSpPr>
          <p:nvPr>
            <p:ph type="subTitle" idx="1"/>
          </p:nvPr>
        </p:nvSpPr>
        <p:spPr>
          <a:xfrm>
            <a:off x="1251185" y="940690"/>
            <a:ext cx="6914445" cy="809088"/>
          </a:xfrm>
        </p:spPr>
        <p:txBody>
          <a:bodyPr>
            <a:normAutofit fontScale="55000" lnSpcReduction="20000"/>
          </a:bodyPr>
          <a:lstStyle/>
          <a:p>
            <a:r>
              <a:rPr lang="en-US" sz="6500" b="1" dirty="0" smtClean="0">
                <a:solidFill>
                  <a:srgbClr val="FF0000"/>
                </a:solidFill>
              </a:rPr>
              <a:t>Students Per Program (2014)</a:t>
            </a:r>
          </a:p>
          <a:p>
            <a:r>
              <a:rPr lang="en-US" dirty="0" smtClean="0"/>
              <a:t> </a:t>
            </a:r>
            <a:endParaRPr lang="en-US" b="1" dirty="0">
              <a:solidFill>
                <a:srgbClr val="FF0000"/>
              </a:solidFill>
            </a:endParaRPr>
          </a:p>
        </p:txBody>
      </p:sp>
      <p:graphicFrame>
        <p:nvGraphicFramePr>
          <p:cNvPr id="6" name="Chart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38011385"/>
              </p:ext>
            </p:extLst>
          </p:nvPr>
        </p:nvGraphicFramePr>
        <p:xfrm>
          <a:off x="1608667" y="1431286"/>
          <a:ext cx="6096000" cy="440557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88307" y="43797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6251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4761" y="1344872"/>
            <a:ext cx="7773615" cy="2431261"/>
          </a:xfrm>
        </p:spPr>
        <p:txBody>
          <a:bodyPr>
            <a:normAutofit fontScale="90000"/>
          </a:bodyPr>
          <a:lstStyle/>
          <a:p>
            <a:pPr marL="0" indent="0"/>
            <a:r>
              <a:rPr lang="en-US" b="1" dirty="0" smtClean="0"/>
              <a:t> </a:t>
            </a:r>
            <a:r>
              <a:rPr lang="en-US" sz="4900" b="1" dirty="0" smtClean="0">
                <a:solidFill>
                  <a:srgbClr val="FF0000"/>
                </a:solidFill>
              </a:rPr>
              <a:t>1995:  Birth of the  </a:t>
            </a:r>
            <a:r>
              <a:rPr lang="en-US" b="1" dirty="0" smtClean="0">
                <a:solidFill>
                  <a:srgbClr val="FF0000"/>
                </a:solidFill>
              </a:rPr>
              <a:t/>
            </a:r>
            <a:br>
              <a:rPr lang="en-US" b="1" dirty="0" smtClean="0">
                <a:solidFill>
                  <a:srgbClr val="FF0000"/>
                </a:solidFill>
              </a:rPr>
            </a:br>
            <a:r>
              <a:rPr lang="en-US" sz="3600" b="1" i="1" u="sng" dirty="0"/>
              <a:t>Academy</a:t>
            </a:r>
            <a:r>
              <a:rPr lang="en-US" sz="3600" b="1" u="sng" dirty="0"/>
              <a:t> of Psychological Clinical Science</a:t>
            </a:r>
            <a:r>
              <a:rPr lang="en-US" sz="3600" b="1" dirty="0"/>
              <a:t/>
            </a:r>
            <a:br>
              <a:rPr lang="en-US" sz="3600" b="1" dirty="0"/>
            </a:br>
            <a:r>
              <a:rPr lang="en-US" sz="3600" b="1" dirty="0" smtClean="0"/>
              <a:t>(APCS)</a:t>
            </a:r>
            <a:endParaRPr lang="en-US" sz="4800" b="1" dirty="0"/>
          </a:p>
        </p:txBody>
      </p:sp>
      <p:sp>
        <p:nvSpPr>
          <p:cNvPr id="3" name="Content Placeholder 2"/>
          <p:cNvSpPr>
            <a:spLocks noGrp="1"/>
          </p:cNvSpPr>
          <p:nvPr>
            <p:ph idx="1"/>
          </p:nvPr>
        </p:nvSpPr>
        <p:spPr>
          <a:xfrm>
            <a:off x="754761" y="3776133"/>
            <a:ext cx="7864306" cy="1540934"/>
          </a:xfrm>
          <a:ln w="38100" cmpd="sng">
            <a:solidFill>
              <a:schemeClr val="tx1"/>
            </a:solidFill>
            <a:prstDash val="solid"/>
          </a:ln>
        </p:spPr>
        <p:txBody>
          <a:bodyPr>
            <a:normAutofit fontScale="85000" lnSpcReduction="10000"/>
          </a:bodyPr>
          <a:lstStyle/>
          <a:p>
            <a:pPr marL="0" indent="0" algn="ctr">
              <a:buNone/>
            </a:pPr>
            <a:endParaRPr lang="en-US" sz="2800" dirty="0"/>
          </a:p>
          <a:p>
            <a:pPr marL="0" indent="0">
              <a:buNone/>
            </a:pPr>
            <a:r>
              <a:rPr lang="en-US" sz="5400" b="1" dirty="0">
                <a:solidFill>
                  <a:srgbClr val="FF0000"/>
                </a:solidFill>
              </a:rPr>
              <a:t>Celebrating its 20</a:t>
            </a:r>
            <a:r>
              <a:rPr lang="en-US" sz="5400" b="1" baseline="30000" dirty="0">
                <a:solidFill>
                  <a:srgbClr val="FF0000"/>
                </a:solidFill>
              </a:rPr>
              <a:t>th</a:t>
            </a:r>
            <a:r>
              <a:rPr lang="en-US" sz="5400" b="1" dirty="0">
                <a:solidFill>
                  <a:srgbClr val="FF0000"/>
                </a:solidFill>
              </a:rPr>
              <a:t> Anniversary</a:t>
            </a:r>
            <a:endParaRPr lang="en-US" sz="5000" dirty="0" smtClean="0"/>
          </a:p>
          <a:p>
            <a:pPr marL="0" indent="0">
              <a:buNone/>
            </a:pPr>
            <a:endParaRPr lang="en-US" sz="90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15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906"/>
            <a:ext cx="8229600" cy="1143000"/>
          </a:xfrm>
        </p:spPr>
        <p:txBody>
          <a:bodyPr>
            <a:normAutofit fontScale="90000"/>
          </a:bodyPr>
          <a:lstStyle/>
          <a:p>
            <a:pPr>
              <a:lnSpc>
                <a:spcPct val="80000"/>
              </a:lnSpc>
            </a:pPr>
            <a:r>
              <a:rPr lang="en-US" b="1" dirty="0" smtClean="0">
                <a:solidFill>
                  <a:srgbClr val="FF0000"/>
                </a:solidFill>
              </a:rPr>
              <a:t>Independent </a:t>
            </a:r>
            <a:r>
              <a:rPr lang="en-US" b="1" dirty="0" err="1" smtClean="0">
                <a:solidFill>
                  <a:srgbClr val="FF0000"/>
                </a:solidFill>
              </a:rPr>
              <a:t>PsyD</a:t>
            </a:r>
            <a:r>
              <a:rPr lang="en-US" b="1" dirty="0" smtClean="0">
                <a:solidFill>
                  <a:srgbClr val="FF0000"/>
                </a:solidFill>
              </a:rPr>
              <a:t> Programs </a:t>
            </a:r>
            <a:r>
              <a:rPr lang="en-US" b="1" i="1" dirty="0" smtClean="0">
                <a:solidFill>
                  <a:srgbClr val="FF0000"/>
                </a:solidFill>
              </a:rPr>
              <a:t>vs.</a:t>
            </a:r>
            <a:br>
              <a:rPr lang="en-US" b="1" i="1" dirty="0" smtClean="0">
                <a:solidFill>
                  <a:srgbClr val="FF0000"/>
                </a:solidFill>
              </a:rPr>
            </a:br>
            <a:r>
              <a:rPr lang="en-US" b="1" u="sng" dirty="0" smtClean="0">
                <a:solidFill>
                  <a:srgbClr val="FF0000"/>
                </a:solidFill>
              </a:rPr>
              <a:t>University PhD Programs</a:t>
            </a:r>
            <a:endParaRPr lang="en-US" b="1" u="sng" dirty="0">
              <a:solidFill>
                <a:srgbClr val="FF0000"/>
              </a:solidFill>
            </a:endParaRPr>
          </a:p>
        </p:txBody>
      </p:sp>
      <p:sp>
        <p:nvSpPr>
          <p:cNvPr id="3" name="Content Placeholder 2"/>
          <p:cNvSpPr>
            <a:spLocks noGrp="1"/>
          </p:cNvSpPr>
          <p:nvPr>
            <p:ph idx="1"/>
          </p:nvPr>
        </p:nvSpPr>
        <p:spPr>
          <a:xfrm>
            <a:off x="673570" y="1600200"/>
            <a:ext cx="8229600" cy="4525963"/>
          </a:xfrm>
        </p:spPr>
        <p:txBody>
          <a:bodyPr>
            <a:normAutofit fontScale="85000" lnSpcReduction="20000"/>
          </a:bodyPr>
          <a:lstStyle/>
          <a:p>
            <a:pPr marL="0" indent="0" algn="ctr">
              <a:lnSpc>
                <a:spcPct val="90000"/>
              </a:lnSpc>
              <a:buNone/>
            </a:pPr>
            <a:r>
              <a:rPr lang="en-US" u="sng" dirty="0" smtClean="0"/>
              <a:t>PROXY DATA:  Not all </a:t>
            </a:r>
            <a:r>
              <a:rPr lang="en-US" u="sng" dirty="0" err="1" smtClean="0"/>
              <a:t>PsyD</a:t>
            </a:r>
            <a:r>
              <a:rPr lang="en-US" u="sng" dirty="0" smtClean="0"/>
              <a:t> alike; not all PhD alike!</a:t>
            </a:r>
          </a:p>
          <a:p>
            <a:pPr>
              <a:lnSpc>
                <a:spcPct val="90000"/>
              </a:lnSpc>
            </a:pPr>
            <a:r>
              <a:rPr lang="en-US" dirty="0" smtClean="0"/>
              <a:t>Selectivity:  (Mean acceptance rates) 				</a:t>
            </a:r>
          </a:p>
          <a:p>
            <a:pPr marL="0" indent="0">
              <a:lnSpc>
                <a:spcPct val="90000"/>
              </a:lnSpc>
              <a:buNone/>
            </a:pPr>
            <a:r>
              <a:rPr lang="en-US" dirty="0"/>
              <a:t>	</a:t>
            </a:r>
            <a:r>
              <a:rPr lang="en-US" dirty="0" smtClean="0"/>
              <a:t>	</a:t>
            </a:r>
            <a:r>
              <a:rPr lang="en-US" dirty="0" err="1" smtClean="0"/>
              <a:t>PsyD</a:t>
            </a:r>
            <a:r>
              <a:rPr lang="en-US" dirty="0" smtClean="0"/>
              <a:t> 50% (up to 80%) vs. PhD only 11%</a:t>
            </a:r>
          </a:p>
          <a:p>
            <a:r>
              <a:rPr lang="en-US" dirty="0" smtClean="0"/>
              <a:t>Mean Class Size:   </a:t>
            </a:r>
            <a:r>
              <a:rPr lang="en-US" dirty="0" err="1" smtClean="0"/>
              <a:t>PsyD</a:t>
            </a:r>
            <a:r>
              <a:rPr lang="en-US" dirty="0" smtClean="0"/>
              <a:t> = 48; PhD = 9</a:t>
            </a:r>
          </a:p>
          <a:p>
            <a:r>
              <a:rPr lang="en-US" dirty="0" smtClean="0"/>
              <a:t>Student-Faculty Ratio:   </a:t>
            </a:r>
            <a:r>
              <a:rPr lang="en-US" dirty="0" err="1" smtClean="0"/>
              <a:t>PsyD</a:t>
            </a:r>
            <a:r>
              <a:rPr lang="en-US" dirty="0" smtClean="0"/>
              <a:t> nearly double</a:t>
            </a:r>
          </a:p>
          <a:p>
            <a:r>
              <a:rPr lang="en-US" dirty="0" smtClean="0"/>
              <a:t>GREs &amp; GPAs:   </a:t>
            </a:r>
            <a:r>
              <a:rPr lang="en-US" dirty="0" err="1" smtClean="0"/>
              <a:t>PsyD</a:t>
            </a:r>
            <a:r>
              <a:rPr lang="en-US" dirty="0" smtClean="0"/>
              <a:t> students lower on both</a:t>
            </a:r>
          </a:p>
          <a:p>
            <a:r>
              <a:rPr lang="en-US" dirty="0" smtClean="0"/>
              <a:t>Full-time Faculty:   Lower in </a:t>
            </a:r>
            <a:r>
              <a:rPr lang="en-US" dirty="0" err="1" smtClean="0"/>
              <a:t>PsyD</a:t>
            </a:r>
            <a:r>
              <a:rPr lang="en-US" dirty="0" smtClean="0"/>
              <a:t> programs.</a:t>
            </a:r>
          </a:p>
          <a:p>
            <a:r>
              <a:rPr lang="en-US" dirty="0" smtClean="0"/>
              <a:t>Financial Support:   Lower in </a:t>
            </a:r>
            <a:r>
              <a:rPr lang="en-US" dirty="0" err="1" smtClean="0"/>
              <a:t>PsyD</a:t>
            </a:r>
            <a:r>
              <a:rPr lang="en-US" dirty="0" smtClean="0"/>
              <a:t> programs</a:t>
            </a:r>
          </a:p>
          <a:p>
            <a:r>
              <a:rPr lang="en-US" dirty="0" smtClean="0"/>
              <a:t>Cost:   Higher in </a:t>
            </a:r>
            <a:r>
              <a:rPr lang="en-US" dirty="0" err="1" smtClean="0"/>
              <a:t>PsyD</a:t>
            </a:r>
            <a:r>
              <a:rPr lang="en-US" dirty="0" smtClean="0"/>
              <a:t> programs</a:t>
            </a:r>
          </a:p>
          <a:p>
            <a:r>
              <a:rPr lang="en-US" dirty="0" smtClean="0"/>
              <a:t>Grad Debt Over $75k:  24% vs. 5% research programs</a:t>
            </a:r>
          </a:p>
          <a:p>
            <a:r>
              <a:rPr lang="en-US" dirty="0" smtClean="0"/>
              <a:t>Licensing Exam Mean Scores:   </a:t>
            </a:r>
            <a:r>
              <a:rPr lang="en-US" dirty="0" err="1" smtClean="0"/>
              <a:t>PsyD</a:t>
            </a:r>
            <a:r>
              <a:rPr lang="en-US" dirty="0" smtClean="0"/>
              <a:t> grads lower</a:t>
            </a:r>
          </a:p>
          <a:p>
            <a:pPr marL="0" indent="0">
              <a:buNone/>
            </a:pPr>
            <a:endParaRPr lang="en-US" dirty="0"/>
          </a:p>
        </p:txBody>
      </p:sp>
      <p:sp>
        <p:nvSpPr>
          <p:cNvPr id="8" name="TextBox 7"/>
          <p:cNvSpPr txBox="1"/>
          <p:nvPr/>
        </p:nvSpPr>
        <p:spPr>
          <a:xfrm>
            <a:off x="5456296" y="269051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9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229600" cy="1143000"/>
          </a:xfrm>
        </p:spPr>
        <p:txBody>
          <a:bodyPr>
            <a:normAutofit fontScale="90000"/>
          </a:bodyPr>
          <a:lstStyle/>
          <a:p>
            <a:r>
              <a:rPr lang="en-US" dirty="0" smtClean="0"/>
              <a:t/>
            </a:r>
            <a:br>
              <a:rPr lang="en-US" dirty="0" smtClean="0"/>
            </a:br>
            <a:r>
              <a:rPr lang="en-US" dirty="0" smtClean="0"/>
              <a:t> </a:t>
            </a:r>
            <a:r>
              <a:rPr lang="en-US" b="1" u="sng" dirty="0" smtClean="0">
                <a:solidFill>
                  <a:srgbClr val="FF0000"/>
                </a:solidFill>
              </a:rPr>
              <a:t>Quality of “Academy” PhD Programs</a:t>
            </a:r>
            <a:r>
              <a:rPr lang="en-US" dirty="0">
                <a:solidFill>
                  <a:srgbClr val="FF0000"/>
                </a:solidFill>
              </a:rPr>
              <a:t/>
            </a:r>
            <a:br>
              <a:rPr lang="en-US" dirty="0">
                <a:solidFill>
                  <a:srgbClr val="FF0000"/>
                </a:solidFill>
              </a:rPr>
            </a:br>
            <a:endParaRPr lang="en-US" dirty="0"/>
          </a:p>
        </p:txBody>
      </p:sp>
      <p:sp>
        <p:nvSpPr>
          <p:cNvPr id="3" name="Content Placeholder 2"/>
          <p:cNvSpPr>
            <a:spLocks noGrp="1"/>
          </p:cNvSpPr>
          <p:nvPr>
            <p:ph idx="1"/>
          </p:nvPr>
        </p:nvSpPr>
        <p:spPr>
          <a:xfrm>
            <a:off x="457200" y="1666876"/>
            <a:ext cx="8229600" cy="3933824"/>
          </a:xfrm>
        </p:spPr>
        <p:txBody>
          <a:bodyPr>
            <a:normAutofit/>
          </a:bodyPr>
          <a:lstStyle/>
          <a:p>
            <a:pPr marL="457200" indent="-457200">
              <a:buFontTx/>
              <a:buChar char="•"/>
            </a:pPr>
            <a:r>
              <a:rPr lang="en-US" i="1" dirty="0" err="1" smtClean="0"/>
              <a:t>USNews</a:t>
            </a:r>
            <a:r>
              <a:rPr lang="en-US" dirty="0" smtClean="0"/>
              <a:t> </a:t>
            </a:r>
            <a:r>
              <a:rPr lang="en-US" dirty="0"/>
              <a:t>Rankings:  24 of top 25 programs</a:t>
            </a:r>
          </a:p>
          <a:p>
            <a:pPr marL="457200" indent="-457200">
              <a:buFontTx/>
              <a:buChar char="•"/>
            </a:pPr>
            <a:r>
              <a:rPr lang="en-US" dirty="0"/>
              <a:t>EPPP Exam Scores:  96+% pass</a:t>
            </a:r>
          </a:p>
          <a:p>
            <a:pPr marL="457200" indent="-457200">
              <a:buFontTx/>
              <a:buChar char="•"/>
            </a:pPr>
            <a:r>
              <a:rPr lang="en-US" dirty="0"/>
              <a:t>Internship </a:t>
            </a:r>
            <a:r>
              <a:rPr lang="en-US" dirty="0" smtClean="0"/>
              <a:t>“match” placements</a:t>
            </a:r>
            <a:r>
              <a:rPr lang="en-US" dirty="0"/>
              <a:t>:  97</a:t>
            </a:r>
            <a:r>
              <a:rPr lang="en-US" dirty="0" smtClean="0"/>
              <a:t>+% </a:t>
            </a:r>
            <a:endParaRPr lang="en-US" dirty="0"/>
          </a:p>
          <a:p>
            <a:pPr marL="457200" indent="-457200">
              <a:buFontTx/>
              <a:buChar char="•"/>
            </a:pPr>
            <a:r>
              <a:rPr lang="en-US" dirty="0" smtClean="0"/>
              <a:t>Is Academy “</a:t>
            </a:r>
            <a:r>
              <a:rPr lang="en-US" dirty="0"/>
              <a:t>Elitist?</a:t>
            </a:r>
            <a:r>
              <a:rPr lang="en-US" dirty="0" smtClean="0"/>
              <a:t>”:  Membership is open &amp; </a:t>
            </a:r>
            <a:r>
              <a:rPr lang="en-US" i="1" dirty="0" smtClean="0"/>
              <a:t>aspirational,</a:t>
            </a:r>
            <a:r>
              <a:rPr lang="en-US" dirty="0" smtClean="0"/>
              <a:t> serving </a:t>
            </a:r>
            <a:r>
              <a:rPr lang="en-US" dirty="0"/>
              <a:t>as a “magnet” to </a:t>
            </a:r>
            <a:r>
              <a:rPr lang="en-US" dirty="0" smtClean="0"/>
              <a:t>promote excellent clinical science </a:t>
            </a:r>
            <a:r>
              <a:rPr lang="en-US" dirty="0"/>
              <a:t>training</a:t>
            </a:r>
            <a:r>
              <a:rPr lang="en-US" dirty="0" smtClean="0"/>
              <a:t>.</a:t>
            </a:r>
          </a:p>
          <a:p>
            <a:pPr marL="457200" indent="-457200">
              <a:buFontTx/>
              <a:buChar char="•"/>
            </a:pPr>
            <a:r>
              <a:rPr lang="en-US" dirty="0" smtClean="0"/>
              <a:t>Not an accreditation system</a:t>
            </a:r>
          </a:p>
          <a:p>
            <a:pPr marL="457200" indent="-457200">
              <a:buFontTx/>
              <a:buChar char="•"/>
            </a:pPr>
            <a:endParaRPr lang="en-US" dirty="0"/>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0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PCSAS Accreditation: Criteria</a:t>
            </a:r>
            <a:endParaRPr lang="en-US" b="1" u="sng" dirty="0">
              <a:solidFill>
                <a:srgbClr val="FF0000"/>
              </a:solidFill>
            </a:endParaRPr>
          </a:p>
        </p:txBody>
      </p:sp>
      <p:sp>
        <p:nvSpPr>
          <p:cNvPr id="3" name="Content Placeholder 2"/>
          <p:cNvSpPr>
            <a:spLocks noGrp="1"/>
          </p:cNvSpPr>
          <p:nvPr>
            <p:ph idx="1"/>
          </p:nvPr>
        </p:nvSpPr>
        <p:spPr>
          <a:xfrm>
            <a:off x="508000" y="1417638"/>
            <a:ext cx="8432800" cy="4919662"/>
          </a:xfrm>
        </p:spPr>
        <p:txBody>
          <a:bodyPr>
            <a:normAutofit fontScale="77500" lnSpcReduction="20000"/>
          </a:bodyPr>
          <a:lstStyle/>
          <a:p>
            <a:r>
              <a:rPr lang="en-US" dirty="0" smtClean="0"/>
              <a:t>Solid Foundation in Clinical Psychology: Assessment, Intervention, Psychopathology, and Quantitative Methods</a:t>
            </a:r>
          </a:p>
          <a:p>
            <a:r>
              <a:rPr lang="en-US" dirty="0" smtClean="0"/>
              <a:t>Rigorous Training in Research Skills, Critical Thinking, and Scientific Epistemology</a:t>
            </a:r>
          </a:p>
          <a:p>
            <a:r>
              <a:rPr lang="en-US" dirty="0" smtClean="0"/>
              <a:t>Breadth:  Not just psychology, also allied areas (e.g., </a:t>
            </a:r>
            <a:r>
              <a:rPr lang="en-US" dirty="0" err="1" smtClean="0"/>
              <a:t>neuro</a:t>
            </a:r>
            <a:r>
              <a:rPr lang="en-US" dirty="0" smtClean="0"/>
              <a:t>., genetics, cognitive, </a:t>
            </a:r>
            <a:r>
              <a:rPr lang="en-US" dirty="0" err="1" smtClean="0"/>
              <a:t>devel</a:t>
            </a:r>
            <a:r>
              <a:rPr lang="en-US" dirty="0" smtClean="0"/>
              <a:t>., social) that enhance research advances on problems</a:t>
            </a:r>
          </a:p>
          <a:p>
            <a:r>
              <a:rPr lang="en-US" dirty="0" smtClean="0"/>
              <a:t>Innovation and Flexibility encouraged, beyond these.</a:t>
            </a:r>
          </a:p>
          <a:p>
            <a:r>
              <a:rPr lang="en-US" dirty="0" smtClean="0">
                <a:solidFill>
                  <a:srgbClr val="FF0000"/>
                </a:solidFill>
              </a:rPr>
              <a:t> </a:t>
            </a:r>
            <a:r>
              <a:rPr lang="en-US" dirty="0">
                <a:solidFill>
                  <a:srgbClr val="FF0000"/>
                </a:solidFill>
              </a:rPr>
              <a:t>Clinical Competence in Empirically Supported Clinical Assessment, Intervention, </a:t>
            </a:r>
            <a:r>
              <a:rPr lang="en-US" dirty="0" smtClean="0">
                <a:solidFill>
                  <a:srgbClr val="FF0000"/>
                </a:solidFill>
              </a:rPr>
              <a:t>Prevention</a:t>
            </a:r>
            <a:endParaRPr lang="en-US" dirty="0">
              <a:solidFill>
                <a:srgbClr val="FF0000"/>
              </a:solidFill>
            </a:endParaRPr>
          </a:p>
          <a:p>
            <a:pPr marL="0" indent="0">
              <a:buNone/>
            </a:pPr>
            <a:r>
              <a:rPr lang="en-US" b="1" dirty="0" smtClean="0">
                <a:solidFill>
                  <a:srgbClr val="FF0000"/>
                </a:solidFill>
              </a:rPr>
              <a:t>EVALUATIONS based on documented OUTCOME DATA from past 10 years; not on checklists or matches to INPUTS!  Qualitative evaluations looking for excellence.</a:t>
            </a:r>
          </a:p>
          <a:p>
            <a:pPr marL="0" indent="0">
              <a:buNone/>
            </a:pPr>
            <a:endParaRPr lang="en-US" b="1" dirty="0" smtClean="0">
              <a:solidFill>
                <a:srgbClr val="FF0000"/>
              </a:solidFill>
            </a:endParaRP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0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FAFAF"/>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FAFAF"/>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FAFAF"/>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AFAFAF"/>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AFAFA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rgbClr val="FF0000"/>
                </a:solidFill>
              </a:rPr>
              <a:t>Today’s Challenges</a:t>
            </a:r>
            <a:endParaRPr lang="en-US" sz="4800" b="1" u="sng" dirty="0">
              <a:solidFill>
                <a:srgbClr val="FF0000"/>
              </a:solidFill>
            </a:endParaRPr>
          </a:p>
        </p:txBody>
      </p:sp>
      <p:sp>
        <p:nvSpPr>
          <p:cNvPr id="3" name="Content Placeholder 2"/>
          <p:cNvSpPr>
            <a:spLocks noGrp="1"/>
          </p:cNvSpPr>
          <p:nvPr>
            <p:ph idx="1"/>
          </p:nvPr>
        </p:nvSpPr>
        <p:spPr>
          <a:xfrm>
            <a:off x="457200" y="1244600"/>
            <a:ext cx="8229600" cy="5067300"/>
          </a:xfrm>
        </p:spPr>
        <p:txBody>
          <a:bodyPr>
            <a:normAutofit fontScale="25000" lnSpcReduction="20000"/>
          </a:bodyPr>
          <a:lstStyle/>
          <a:p>
            <a:pPr marL="457200" indent="-457200"/>
            <a:endParaRPr lang="en-US" sz="9600" u="sng" cap="all" dirty="0" smtClean="0"/>
          </a:p>
          <a:p>
            <a:pPr marL="457200" indent="-457200"/>
            <a:r>
              <a:rPr lang="en-US" sz="9600" u="sng" cap="all" dirty="0" smtClean="0"/>
              <a:t>Managed </a:t>
            </a:r>
            <a:r>
              <a:rPr lang="en-US" sz="9600" u="sng" cap="all" dirty="0"/>
              <a:t>Care &amp; Health Care Reform:   turmoil</a:t>
            </a:r>
            <a:r>
              <a:rPr lang="en-US" sz="9600" b="1" dirty="0">
                <a:ln>
                  <a:solidFill>
                    <a:srgbClr val="FFFFFF"/>
                  </a:solidFill>
                </a:ln>
              </a:rPr>
              <a:t>?</a:t>
            </a:r>
            <a:endParaRPr lang="en-US" sz="9600" b="1" u="sng" dirty="0">
              <a:ln>
                <a:solidFill>
                  <a:srgbClr val="FFFFFF"/>
                </a:solidFill>
              </a:ln>
            </a:endParaRPr>
          </a:p>
          <a:p>
            <a:pPr marL="457200" indent="-457200"/>
            <a:r>
              <a:rPr lang="en-US" sz="8000" dirty="0" smtClean="0"/>
              <a:t>Changing </a:t>
            </a:r>
            <a:r>
              <a:rPr lang="en-US" sz="8000" dirty="0"/>
              <a:t>MH:  accountability; cost-effectiveness evidence; </a:t>
            </a:r>
            <a:r>
              <a:rPr lang="en-US" sz="8000" dirty="0" smtClean="0"/>
              <a:t>more </a:t>
            </a:r>
            <a:r>
              <a:rPr lang="en-US" sz="8000" dirty="0"/>
              <a:t>for less.</a:t>
            </a:r>
          </a:p>
          <a:p>
            <a:pPr marL="457200" indent="-457200"/>
            <a:r>
              <a:rPr lang="en-US" sz="8000" dirty="0"/>
              <a:t>Changing delivery system &amp; workforce:</a:t>
            </a:r>
          </a:p>
          <a:p>
            <a:pPr marL="457200" indent="-457200"/>
            <a:r>
              <a:rPr lang="en-US" sz="7200" dirty="0" smtClean="0"/>
              <a:t>—  </a:t>
            </a:r>
            <a:r>
              <a:rPr lang="en-US" sz="8000" dirty="0" smtClean="0"/>
              <a:t>increased </a:t>
            </a:r>
            <a:r>
              <a:rPr lang="en-US" sz="8000" dirty="0"/>
              <a:t>pharmacological services; decreased psychosocial services</a:t>
            </a:r>
          </a:p>
          <a:p>
            <a:pPr marL="457200" indent="-457200"/>
            <a:r>
              <a:rPr lang="en-US" sz="7200" dirty="0" smtClean="0"/>
              <a:t>—  </a:t>
            </a:r>
            <a:r>
              <a:rPr lang="en-US" sz="8000" dirty="0" smtClean="0"/>
              <a:t>over </a:t>
            </a:r>
            <a:r>
              <a:rPr lang="en-US" sz="8000" dirty="0"/>
              <a:t>80% of prescriptions </a:t>
            </a:r>
            <a:r>
              <a:rPr lang="en-US" sz="8000" dirty="0" smtClean="0"/>
              <a:t>now written by </a:t>
            </a:r>
            <a:r>
              <a:rPr lang="en-US" sz="8000" dirty="0"/>
              <a:t>primary care physicians</a:t>
            </a:r>
          </a:p>
          <a:p>
            <a:pPr marL="457200" indent="-457200"/>
            <a:r>
              <a:rPr lang="en-US" sz="7200" dirty="0" smtClean="0"/>
              <a:t>—  1992: </a:t>
            </a:r>
            <a:r>
              <a:rPr lang="en-US" sz="8000" dirty="0" smtClean="0"/>
              <a:t>MSWs delivered only </a:t>
            </a:r>
            <a:r>
              <a:rPr lang="en-US" sz="8000" dirty="0"/>
              <a:t>5% MH </a:t>
            </a:r>
            <a:r>
              <a:rPr lang="en-US" sz="8000" dirty="0" smtClean="0"/>
              <a:t>services; </a:t>
            </a:r>
            <a:r>
              <a:rPr lang="en-US" sz="8000" dirty="0"/>
              <a:t>56% in 1997 (Clay, 1999</a:t>
            </a:r>
            <a:r>
              <a:rPr lang="en-US" sz="8000" dirty="0" smtClean="0"/>
              <a:t>)</a:t>
            </a:r>
          </a:p>
          <a:p>
            <a:pPr marL="457200" indent="-457200"/>
            <a:endParaRPr lang="en-US" sz="5000" dirty="0" smtClean="0"/>
          </a:p>
          <a:p>
            <a:pPr marL="457200" indent="-457200"/>
            <a:r>
              <a:rPr lang="en-US" sz="9600" u="sng" cap="all" dirty="0" smtClean="0"/>
              <a:t>CENTERSTONE </a:t>
            </a:r>
            <a:r>
              <a:rPr lang="en-US" sz="9600" u="sng" cap="all" dirty="0"/>
              <a:t>COMMUNITY MENTAL HEALTH SYSTEM</a:t>
            </a:r>
            <a:endParaRPr lang="en-US" sz="9600" u="sng" dirty="0">
              <a:ln>
                <a:solidFill>
                  <a:srgbClr val="FFFFFF"/>
                </a:solidFill>
              </a:ln>
            </a:endParaRPr>
          </a:p>
          <a:p>
            <a:pPr marL="857250" lvl="1" indent="-457200"/>
            <a:r>
              <a:rPr lang="en-US" sz="7200" dirty="0"/>
              <a:t>1,851 employees:  41 psychologists (2%) and 38 psychiatrists</a:t>
            </a:r>
          </a:p>
          <a:p>
            <a:pPr marL="857250" lvl="1" indent="-457200"/>
            <a:r>
              <a:rPr lang="en-US" sz="7200" dirty="0" smtClean="0"/>
              <a:t>Reimbursement </a:t>
            </a:r>
            <a:r>
              <a:rPr lang="en-US" sz="7200" dirty="0"/>
              <a:t>rates:  same for PhDs and non-licensed MSWs</a:t>
            </a:r>
          </a:p>
          <a:p>
            <a:pPr marL="857250" lvl="1" indent="-457200"/>
            <a:r>
              <a:rPr lang="en-US" sz="7200" dirty="0" smtClean="0"/>
              <a:t>Contract </a:t>
            </a:r>
            <a:r>
              <a:rPr lang="en-US" sz="7200" dirty="0"/>
              <a:t>for direct service to serious mental illness:  $128 /</a:t>
            </a:r>
            <a:r>
              <a:rPr lang="en-US" sz="7200" dirty="0" err="1"/>
              <a:t>mo</a:t>
            </a:r>
            <a:r>
              <a:rPr lang="en-US" sz="7200" dirty="0"/>
              <a:t>/patient</a:t>
            </a:r>
          </a:p>
          <a:p>
            <a:pPr marL="457200" indent="-457200"/>
            <a:endParaRPr lang="en-US" dirty="0"/>
          </a:p>
          <a:p>
            <a:pPr marL="457200" indent="-457200"/>
            <a:r>
              <a:rPr lang="en-US" sz="8000" b="1" dirty="0" smtClean="0">
                <a:solidFill>
                  <a:srgbClr val="FF0000"/>
                </a:solidFill>
              </a:rPr>
              <a:t>“</a:t>
            </a:r>
            <a:r>
              <a:rPr lang="en-US" sz="8000" b="1" dirty="0">
                <a:solidFill>
                  <a:srgbClr val="FF0000"/>
                </a:solidFill>
              </a:rPr>
              <a:t>RIGHT-SIZE</a:t>
            </a:r>
            <a:r>
              <a:rPr lang="en-US" sz="8000" b="1" dirty="0" smtClean="0">
                <a:solidFill>
                  <a:srgbClr val="FF0000"/>
                </a:solidFill>
              </a:rPr>
              <a:t>” </a:t>
            </a:r>
            <a:r>
              <a:rPr lang="en-US" sz="8000" b="1" dirty="0">
                <a:solidFill>
                  <a:srgbClr val="FF0000"/>
                </a:solidFill>
              </a:rPr>
              <a:t>&amp;</a:t>
            </a:r>
            <a:r>
              <a:rPr lang="en-US" sz="8000" b="1" dirty="0" smtClean="0">
                <a:solidFill>
                  <a:srgbClr val="FF0000"/>
                </a:solidFill>
              </a:rPr>
              <a:t> “RIGHT-KIND” THE MENTAL HEALTH WORKFORCE  </a:t>
            </a:r>
          </a:p>
          <a:p>
            <a:pPr marL="457200" indent="-457200"/>
            <a:r>
              <a:rPr lang="en-US" sz="8000" b="1" dirty="0" smtClean="0">
                <a:solidFill>
                  <a:srgbClr val="FF0000"/>
                </a:solidFill>
              </a:rPr>
              <a:t>TOO </a:t>
            </a:r>
            <a:r>
              <a:rPr lang="en-US" sz="8000" b="1" dirty="0">
                <a:solidFill>
                  <a:srgbClr val="FF0000"/>
                </a:solidFill>
              </a:rPr>
              <a:t>MANY NON-SCIENCE </a:t>
            </a:r>
            <a:r>
              <a:rPr lang="en-US" sz="8000" b="1" dirty="0" smtClean="0">
                <a:solidFill>
                  <a:srgbClr val="FF0000"/>
                </a:solidFill>
              </a:rPr>
              <a:t>PRACTITIONERS.  NEED A PHD/PSYD?</a:t>
            </a:r>
            <a:endParaRPr lang="en-US" sz="8000" b="1" dirty="0">
              <a:solidFill>
                <a:srgbClr val="FF0000"/>
              </a:solidFill>
            </a:endParaRPr>
          </a:p>
          <a:p>
            <a:pPr marL="457200" indent="-457200"/>
            <a:r>
              <a:rPr lang="en-US" sz="8000" b="1" u="sng" dirty="0" smtClean="0">
                <a:solidFill>
                  <a:srgbClr val="FF0000"/>
                </a:solidFill>
              </a:rPr>
              <a:t>SCIENCE</a:t>
            </a:r>
            <a:r>
              <a:rPr lang="en-US" sz="8000" b="1" u="sng" dirty="0">
                <a:solidFill>
                  <a:srgbClr val="FF0000"/>
                </a:solidFill>
              </a:rPr>
              <a:t> </a:t>
            </a:r>
            <a:r>
              <a:rPr lang="en-US" sz="8000" b="1" u="sng" dirty="0" smtClean="0">
                <a:solidFill>
                  <a:srgbClr val="FF0000"/>
                </a:solidFill>
              </a:rPr>
              <a:t>TRAINING</a:t>
            </a:r>
            <a:r>
              <a:rPr lang="en-US" sz="8000" b="1" dirty="0" smtClean="0">
                <a:solidFill>
                  <a:srgbClr val="FF0000"/>
                </a:solidFill>
              </a:rPr>
              <a:t> IS OUR “</a:t>
            </a:r>
            <a:r>
              <a:rPr lang="en-US" sz="8000" b="1" dirty="0">
                <a:solidFill>
                  <a:srgbClr val="FF0000"/>
                </a:solidFill>
              </a:rPr>
              <a:t>VALUE ADDED” </a:t>
            </a:r>
            <a:r>
              <a:rPr lang="en-US" sz="8000" b="1" dirty="0" smtClean="0">
                <a:solidFill>
                  <a:srgbClr val="FF0000"/>
                </a:solidFill>
              </a:rPr>
              <a:t>KEY TO A FUTURE ROLE</a:t>
            </a:r>
            <a:endParaRPr lang="en-US" sz="8000" b="1" dirty="0">
              <a:solidFill>
                <a:srgbClr val="FF0000"/>
              </a:solidFill>
            </a:endParaRP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8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FAFAF"/>
                                      </p:to>
                                    </p:animClr>
                                  </p:sub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FAFAF"/>
                                      </p:to>
                                    </p:animClr>
                                  </p:sub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AFAFAF"/>
                                      </p:to>
                                    </p:animClr>
                                  </p:sub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AFAFAF"/>
                                      </p:to>
                                    </p:animClr>
                                  </p:sub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AFAFAF"/>
                                      </p:to>
                                    </p:animClr>
                                  </p:sub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AFAFA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AFAFAF"/>
                                      </p:to>
                                    </p:animClr>
                                  </p:sub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AFAFAF"/>
                                      </p:to>
                                    </p:animClr>
                                  </p:sub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rgbClr val="AFAFAF"/>
                                      </p:to>
                                    </p:animClr>
                                  </p:sub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rgbClr val="AFAFA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Grads: </a:t>
            </a:r>
            <a:r>
              <a:rPr lang="en-US" dirty="0" smtClean="0">
                <a:solidFill>
                  <a:srgbClr val="FF0000"/>
                </a:solidFill>
              </a:rPr>
              <a:t>Income</a:t>
            </a:r>
            <a:r>
              <a:rPr lang="en-US" dirty="0" smtClean="0"/>
              <a:t> by Area</a:t>
            </a:r>
            <a:endParaRPr lang="en-US" dirty="0"/>
          </a:p>
        </p:txBody>
      </p:sp>
      <p:pic>
        <p:nvPicPr>
          <p:cNvPr id="4" name="Content Placeholder 3" descr="OccupationIncome.pdf"/>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8149" t="6223" r="-21482" b="7940"/>
          <a:stretch/>
        </p:blipFill>
        <p:spPr>
          <a:xfrm>
            <a:off x="457200" y="1219200"/>
            <a:ext cx="7696200" cy="50165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8365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rgbClr val="FF0000"/>
                </a:solidFill>
              </a:rPr>
              <a:t>Future?  Reforming MH Care</a:t>
            </a:r>
            <a:endParaRPr lang="en-US" b="1" u="sng"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fontScale="85000" lnSpcReduction="10000"/>
          </a:bodyPr>
          <a:lstStyle/>
          <a:p>
            <a:pPr>
              <a:lnSpc>
                <a:spcPct val="110000"/>
              </a:lnSpc>
            </a:pPr>
            <a:r>
              <a:rPr lang="en-US" u="sng" dirty="0" smtClean="0"/>
              <a:t>Problem</a:t>
            </a:r>
            <a:r>
              <a:rPr lang="en-US" dirty="0" smtClean="0"/>
              <a:t>:  </a:t>
            </a:r>
            <a:r>
              <a:rPr lang="en-US" dirty="0"/>
              <a:t>Need a way to differentiate among </a:t>
            </a:r>
            <a:r>
              <a:rPr lang="en-US" dirty="0" smtClean="0"/>
              <a:t>clinical psychologists.  Significant </a:t>
            </a:r>
            <a:r>
              <a:rPr lang="en-US" dirty="0"/>
              <a:t>heterogeneity in </a:t>
            </a:r>
            <a:r>
              <a:rPr lang="en-US" dirty="0" smtClean="0"/>
              <a:t>training, services, roles.</a:t>
            </a:r>
            <a:endParaRPr lang="en-US" dirty="0"/>
          </a:p>
          <a:p>
            <a:pPr>
              <a:lnSpc>
                <a:spcPct val="110000"/>
              </a:lnSpc>
            </a:pPr>
            <a:r>
              <a:rPr lang="en-US" u="sng" dirty="0"/>
              <a:t>PCSAS Accreditation:  </a:t>
            </a:r>
            <a:r>
              <a:rPr lang="en-US" dirty="0"/>
              <a:t>“Brand” to </a:t>
            </a:r>
            <a:r>
              <a:rPr lang="en-US" dirty="0" smtClean="0"/>
              <a:t>highlight distinctions and help </a:t>
            </a:r>
            <a:r>
              <a:rPr lang="en-US" dirty="0"/>
              <a:t>the public </a:t>
            </a:r>
            <a:r>
              <a:rPr lang="en-US" dirty="0" smtClean="0"/>
              <a:t>identify clinical psychologists from high</a:t>
            </a:r>
            <a:r>
              <a:rPr lang="en-US" dirty="0"/>
              <a:t>-quality science-centered doctoral </a:t>
            </a:r>
            <a:r>
              <a:rPr lang="en-US" dirty="0" smtClean="0"/>
              <a:t>programs.</a:t>
            </a:r>
            <a:endParaRPr lang="en-US" dirty="0"/>
          </a:p>
          <a:p>
            <a:r>
              <a:rPr lang="en-US" u="sng" dirty="0" smtClean="0"/>
              <a:t>PCSAS </a:t>
            </a:r>
            <a:r>
              <a:rPr lang="en-US" u="sng" dirty="0"/>
              <a:t>Ultimate Goal</a:t>
            </a:r>
            <a:r>
              <a:rPr lang="en-US" dirty="0"/>
              <a:t>:  Use </a:t>
            </a:r>
            <a:r>
              <a:rPr lang="en-US" dirty="0" smtClean="0"/>
              <a:t>leverage </a:t>
            </a:r>
            <a:r>
              <a:rPr lang="en-US" dirty="0"/>
              <a:t>of accreditation to reform the mental &amp; behavioral health care system, and to enhance clinical psychology’s </a:t>
            </a:r>
            <a:r>
              <a:rPr lang="en-US" dirty="0" smtClean="0"/>
              <a:t>science-centered contributions </a:t>
            </a:r>
            <a:r>
              <a:rPr lang="en-US" dirty="0"/>
              <a:t>to the system.</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10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FAFA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FAFA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4038" y="406400"/>
            <a:ext cx="8229600" cy="1473200"/>
          </a:xfrm>
        </p:spPr>
        <p:txBody>
          <a:bodyPr>
            <a:normAutofit fontScale="90000"/>
          </a:bodyPr>
          <a:lstStyle/>
          <a:p>
            <a:pPr>
              <a:lnSpc>
                <a:spcPct val="80000"/>
              </a:lnSpc>
            </a:pPr>
            <a:r>
              <a:rPr lang="en-US" sz="4000" b="1" dirty="0" smtClean="0">
                <a:solidFill>
                  <a:srgbClr val="FF0000"/>
                </a:solidFill>
              </a:rPr>
              <a:t>Future of Psychological Clinical Science &amp;</a:t>
            </a:r>
            <a:br>
              <a:rPr lang="en-US" sz="4000" b="1" dirty="0" smtClean="0">
                <a:solidFill>
                  <a:srgbClr val="FF0000"/>
                </a:solidFill>
              </a:rPr>
            </a:br>
            <a:r>
              <a:rPr lang="en-US" sz="4000" b="1" u="sng" dirty="0" smtClean="0">
                <a:solidFill>
                  <a:srgbClr val="FF0000"/>
                </a:solidFill>
              </a:rPr>
              <a:t>Mental </a:t>
            </a:r>
            <a:r>
              <a:rPr lang="en-US" sz="4000" b="1" u="sng" dirty="0">
                <a:solidFill>
                  <a:srgbClr val="FF0000"/>
                </a:solidFill>
              </a:rPr>
              <a:t>and Behavioral Health Care?</a:t>
            </a:r>
            <a:br>
              <a:rPr lang="en-US" sz="4000" b="1" u="sng" dirty="0">
                <a:solidFill>
                  <a:srgbClr val="FF0000"/>
                </a:solidFill>
              </a:rPr>
            </a:br>
            <a:endParaRPr lang="en-US" sz="4000" dirty="0"/>
          </a:p>
        </p:txBody>
      </p:sp>
      <p:sp>
        <p:nvSpPr>
          <p:cNvPr id="3" name="Content Placeholder 2"/>
          <p:cNvSpPr>
            <a:spLocks noGrp="1"/>
          </p:cNvSpPr>
          <p:nvPr>
            <p:ph idx="1"/>
          </p:nvPr>
        </p:nvSpPr>
        <p:spPr>
          <a:xfrm>
            <a:off x="464038" y="1638300"/>
            <a:ext cx="8400562" cy="4525963"/>
          </a:xfrm>
        </p:spPr>
        <p:txBody>
          <a:bodyPr>
            <a:normAutofit/>
          </a:bodyPr>
          <a:lstStyle/>
          <a:p>
            <a:pPr marL="457200" indent="-457200">
              <a:lnSpc>
                <a:spcPct val="90000"/>
              </a:lnSpc>
            </a:pPr>
            <a:r>
              <a:rPr lang="en-US" i="1" dirty="0" smtClean="0"/>
              <a:t>Credential</a:t>
            </a:r>
            <a:r>
              <a:rPr lang="en-US" dirty="0"/>
              <a:t>-based vs. </a:t>
            </a:r>
            <a:r>
              <a:rPr lang="en-US" i="1" dirty="0"/>
              <a:t>Procedure</a:t>
            </a:r>
            <a:r>
              <a:rPr lang="en-US" dirty="0"/>
              <a:t>-based System</a:t>
            </a:r>
          </a:p>
          <a:p>
            <a:pPr marL="457200" indent="-457200">
              <a:lnSpc>
                <a:spcPct val="90000"/>
              </a:lnSpc>
            </a:pPr>
            <a:r>
              <a:rPr lang="en-US" dirty="0" smtClean="0"/>
              <a:t>Decisions:  Services and Delivery System?  Science-Based: Cost-effectiveness Criterion!</a:t>
            </a:r>
          </a:p>
          <a:p>
            <a:pPr marL="457200" indent="-457200">
              <a:lnSpc>
                <a:spcPct val="90000"/>
              </a:lnSpc>
            </a:pPr>
            <a:r>
              <a:rPr lang="en-US" dirty="0" smtClean="0"/>
              <a:t>Clinical </a:t>
            </a:r>
            <a:r>
              <a:rPr lang="en-US" dirty="0"/>
              <a:t>Scientists’ Future Roles:  </a:t>
            </a:r>
          </a:p>
          <a:p>
            <a:pPr marL="0" indent="0">
              <a:lnSpc>
                <a:spcPct val="90000"/>
              </a:lnSpc>
              <a:buNone/>
            </a:pPr>
            <a:r>
              <a:rPr lang="en-US" dirty="0" smtClean="0"/>
              <a:t>	research, teaching, administration, supervision, 	training, dissemination, program evaluation, 	treatment development, assessment, policy, 	consultation, prevention, and…treatment!</a:t>
            </a:r>
          </a:p>
          <a:p>
            <a:pPr marL="0" indent="0">
              <a:lnSpc>
                <a:spcPct val="90000"/>
              </a:lnSpc>
              <a:buNone/>
            </a:pPr>
            <a:r>
              <a:rPr lang="en-US" b="1" dirty="0" smtClean="0">
                <a:solidFill>
                  <a:srgbClr val="FF0000"/>
                </a:solidFill>
              </a:rPr>
              <a:t>Intervene, only when the evidence justifies it!</a:t>
            </a:r>
            <a:endParaRPr lang="en-US" sz="4400" b="1" dirty="0">
              <a:solidFill>
                <a:srgbClr val="FF0000"/>
              </a:solidFill>
            </a:endParaRPr>
          </a:p>
          <a:p>
            <a:pPr marL="0" indent="0">
              <a:buNone/>
            </a:pPr>
            <a:endParaRPr lang="en-US" dirty="0"/>
          </a:p>
        </p:txBody>
      </p:sp>
      <p:sp>
        <p:nvSpPr>
          <p:cNvPr id="4" name="Subtitle 4"/>
          <p:cNvSpPr>
            <a:spLocks noGrp="1"/>
          </p:cNvSpPr>
          <p:nvPr/>
        </p:nvSpPr>
        <p:spPr>
          <a:xfrm>
            <a:off x="641838" y="1638300"/>
            <a:ext cx="8222762" cy="4626078"/>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lstStyle>
          <a:p>
            <a:pPr marL="457200" indent="-457200">
              <a:lnSpc>
                <a:spcPct val="90000"/>
              </a:lnSpc>
              <a:buFontTx/>
              <a:buChar char="-"/>
            </a:pPr>
            <a:endParaRPr lang="en-US" sz="2800" kern="1200" dirty="0" smtClean="0">
              <a:solidFill>
                <a:srgbClr val="FF0000"/>
              </a:solidFill>
            </a:endParaRPr>
          </a:p>
          <a:p>
            <a:pPr>
              <a:lnSpc>
                <a:spcPct val="90000"/>
              </a:lnSpc>
            </a:pPr>
            <a:endParaRPr lang="en-US" sz="2400" kern="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FAFA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FAFA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Continuing the Evolution of CS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We can’t be satisfied with our achievements!</a:t>
            </a:r>
          </a:p>
          <a:p>
            <a:pPr lvl="1"/>
            <a:r>
              <a:rPr lang="en-US" dirty="0" smtClean="0"/>
              <a:t>Knowledge of etiology of such problems?</a:t>
            </a:r>
          </a:p>
          <a:p>
            <a:pPr lvl="1"/>
            <a:r>
              <a:rPr lang="en-US" dirty="0" smtClean="0"/>
              <a:t>Ability to assess, diagnose, understand disorders?</a:t>
            </a:r>
          </a:p>
          <a:p>
            <a:pPr lvl="1"/>
            <a:r>
              <a:rPr lang="en-US" dirty="0" smtClean="0"/>
              <a:t>Ability to intervene and reduce the problems?</a:t>
            </a:r>
          </a:p>
          <a:p>
            <a:pPr lvl="1"/>
            <a:r>
              <a:rPr lang="en-US" dirty="0" smtClean="0"/>
              <a:t>Ability to prevent (decrease likelihood) problems?</a:t>
            </a:r>
          </a:p>
          <a:p>
            <a:pPr lvl="1"/>
            <a:r>
              <a:rPr lang="en-US" dirty="0" smtClean="0"/>
              <a:t>System for preparing people to do all of above?</a:t>
            </a:r>
          </a:p>
          <a:p>
            <a:pPr lvl="1"/>
            <a:r>
              <a:rPr lang="en-US" dirty="0" smtClean="0"/>
              <a:t>System for protecting the most vulnerable public from the harm of false claims and promises?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4359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Achieving the 70-year-old Ideal of an </a:t>
            </a:r>
            <a:br>
              <a:rPr lang="en-US" b="1" dirty="0" smtClean="0">
                <a:solidFill>
                  <a:srgbClr val="FF0000"/>
                </a:solidFill>
              </a:rPr>
            </a:br>
            <a:r>
              <a:rPr lang="en-US" sz="3600" b="1" u="sng" dirty="0" smtClean="0">
                <a:solidFill>
                  <a:srgbClr val="FF0000"/>
                </a:solidFill>
              </a:rPr>
              <a:t>INTEGRATED</a:t>
            </a:r>
            <a:r>
              <a:rPr lang="en-US" b="1" u="sng" dirty="0" smtClean="0">
                <a:solidFill>
                  <a:srgbClr val="FF0000"/>
                </a:solidFill>
              </a:rPr>
              <a:t> </a:t>
            </a:r>
            <a:r>
              <a:rPr lang="en-US" sz="3600" b="1" i="1" u="sng" dirty="0" smtClean="0">
                <a:solidFill>
                  <a:srgbClr val="FF0000"/>
                </a:solidFill>
              </a:rPr>
              <a:t>SCIENTIFIC </a:t>
            </a:r>
            <a:r>
              <a:rPr lang="en-US" sz="3600" b="1" i="1" u="sng" dirty="0">
                <a:solidFill>
                  <a:srgbClr val="FF0000"/>
                </a:solidFill>
              </a:rPr>
              <a:t>CLINICAL </a:t>
            </a:r>
            <a:r>
              <a:rPr lang="en-US" sz="3600" b="1" i="1" u="sng" dirty="0" smtClean="0">
                <a:solidFill>
                  <a:srgbClr val="FF0000"/>
                </a:solidFill>
              </a:rPr>
              <a:t>PSYCHOLOGY</a:t>
            </a:r>
            <a:endParaRPr lang="en-US" sz="3600"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sz="3500" dirty="0" smtClean="0">
                <a:solidFill>
                  <a:srgbClr val="000000"/>
                </a:solidFill>
              </a:rPr>
              <a:t>Finally Achieve the “IDEAL” of a </a:t>
            </a:r>
            <a:r>
              <a:rPr lang="en-US" sz="3500" dirty="0" err="1" smtClean="0">
                <a:solidFill>
                  <a:srgbClr val="000000"/>
                </a:solidFill>
              </a:rPr>
              <a:t>TWO-Dimensional</a:t>
            </a:r>
            <a:r>
              <a:rPr lang="en-US" sz="3500" dirty="0" smtClean="0">
                <a:solidFill>
                  <a:srgbClr val="000000"/>
                </a:solidFill>
              </a:rPr>
              <a:t> Model:</a:t>
            </a:r>
          </a:p>
          <a:p>
            <a:pPr marL="0" indent="0">
              <a:buNone/>
            </a:pPr>
            <a:r>
              <a:rPr lang="en-US" sz="3500" dirty="0">
                <a:solidFill>
                  <a:srgbClr val="000000"/>
                </a:solidFill>
              </a:rPr>
              <a:t>	</a:t>
            </a:r>
            <a:r>
              <a:rPr lang="en-US" sz="3500" dirty="0" smtClean="0">
                <a:solidFill>
                  <a:srgbClr val="000000"/>
                </a:solidFill>
              </a:rPr>
              <a:t> 1. Science vs. Art (non-science); 2. Basic vs. Applied</a:t>
            </a:r>
            <a:endParaRPr lang="en-US" sz="3100" dirty="0" smtClean="0">
              <a:solidFill>
                <a:srgbClr val="000000"/>
              </a:solidFill>
            </a:endParaRPr>
          </a:p>
          <a:p>
            <a:r>
              <a:rPr lang="en-US" sz="3500" dirty="0" smtClean="0">
                <a:solidFill>
                  <a:srgbClr val="000000"/>
                </a:solidFill>
              </a:rPr>
              <a:t>Advance scientific knowledge about mental and behavioral health</a:t>
            </a:r>
          </a:p>
          <a:p>
            <a:r>
              <a:rPr lang="en-US" sz="3500" dirty="0" smtClean="0">
                <a:solidFill>
                  <a:srgbClr val="000000"/>
                </a:solidFill>
              </a:rPr>
              <a:t>Translate knowledge into cost-effective health care procedures, without preserving professional prerogatives.</a:t>
            </a:r>
          </a:p>
          <a:p>
            <a:r>
              <a:rPr lang="en-US" sz="3500" dirty="0" smtClean="0">
                <a:solidFill>
                  <a:srgbClr val="000000"/>
                </a:solidFill>
              </a:rPr>
              <a:t>Ensure skilled and faithful delivery of these procedures, without preconceptions about the delivery system.</a:t>
            </a:r>
          </a:p>
          <a:p>
            <a:r>
              <a:rPr lang="en-US" sz="3500" dirty="0" smtClean="0">
                <a:solidFill>
                  <a:srgbClr val="000000"/>
                </a:solidFill>
              </a:rPr>
              <a:t>Ensure the dissemination and availability of these procedures without clinging to the 45 min hour.</a:t>
            </a:r>
          </a:p>
          <a:p>
            <a:r>
              <a:rPr lang="en-US" sz="3500" dirty="0" smtClean="0">
                <a:solidFill>
                  <a:srgbClr val="000000"/>
                </a:solidFill>
              </a:rPr>
              <a:t>Establish a system of accountability and continuous quality improvement for services providers and systems.</a:t>
            </a: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p>
            <a:pPr marL="0" indent="0">
              <a:buNone/>
            </a:pPr>
            <a:endParaRPr lang="en-US" b="1" dirty="0">
              <a:solidFill>
                <a:srgbClr val="000000"/>
              </a:solidFill>
            </a:endParaRPr>
          </a:p>
        </p:txBody>
      </p:sp>
      <p:sp>
        <p:nvSpPr>
          <p:cNvPr id="4" name="Subtitle 2"/>
          <p:cNvSpPr>
            <a:spLocks noGrp="1"/>
          </p:cNvSpPr>
          <p:nvPr/>
        </p:nvSpPr>
        <p:spPr>
          <a:xfrm>
            <a:off x="457200" y="1600200"/>
            <a:ext cx="8384059" cy="4525963"/>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lstStyle>
          <a:p>
            <a:pPr>
              <a:buFont typeface="Wingdings" charset="2"/>
              <a:buChar char="ü"/>
            </a:pPr>
            <a:endParaRPr lang="en-US" kern="1200"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40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FAFA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AFAFA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AFAFA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AFAFA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AFAFAF"/>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AFAFAF"/>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1633538"/>
            <a:ext cx="8229600" cy="1143000"/>
          </a:xfrm>
        </p:spPr>
        <p:txBody>
          <a:bodyPr>
            <a:normAutofit/>
          </a:bodyPr>
          <a:lstStyle/>
          <a:p>
            <a:r>
              <a:rPr lang="en-US" sz="4800" b="1" dirty="0" smtClean="0">
                <a:solidFill>
                  <a:srgbClr val="FF0000"/>
                </a:solidFill>
              </a:rPr>
              <a:t>Gateway to this Future?</a:t>
            </a:r>
            <a:endParaRPr lang="en-US" sz="4800" b="1" dirty="0">
              <a:solidFill>
                <a:srgbClr val="FF0000"/>
              </a:solidFill>
            </a:endParaRPr>
          </a:p>
        </p:txBody>
      </p:sp>
      <p:sp>
        <p:nvSpPr>
          <p:cNvPr id="3" name="Content Placeholder 2"/>
          <p:cNvSpPr>
            <a:spLocks noGrp="1"/>
          </p:cNvSpPr>
          <p:nvPr>
            <p:ph idx="1"/>
          </p:nvPr>
        </p:nvSpPr>
        <p:spPr>
          <a:xfrm>
            <a:off x="457200" y="2801937"/>
            <a:ext cx="8229600" cy="3230563"/>
          </a:xfrm>
        </p:spPr>
        <p:txBody>
          <a:bodyPr>
            <a:normAutofit/>
          </a:bodyPr>
          <a:lstStyle/>
          <a:p>
            <a:pPr marL="0" indent="0" algn="ctr">
              <a:buNone/>
            </a:pPr>
            <a:r>
              <a:rPr lang="en-US" i="1" dirty="0" smtClean="0"/>
              <a:t>Top-Quality Doctoral Education &amp; Training in</a:t>
            </a:r>
            <a:r>
              <a:rPr lang="en-US" i="1" dirty="0"/>
              <a:t/>
            </a:r>
            <a:br>
              <a:rPr lang="en-US" i="1" dirty="0"/>
            </a:br>
            <a:r>
              <a:rPr lang="en-US" i="1" dirty="0" smtClean="0"/>
              <a:t>SCIENCE</a:t>
            </a:r>
            <a:r>
              <a:rPr lang="en-US" i="1" dirty="0"/>
              <a:t>-CENTERED, </a:t>
            </a:r>
            <a:r>
              <a:rPr lang="en-US" i="1" dirty="0" smtClean="0"/>
              <a:t>INTEGRATIVE</a:t>
            </a:r>
          </a:p>
          <a:p>
            <a:pPr marL="0" indent="0" algn="ctr">
              <a:buNone/>
            </a:pPr>
            <a:r>
              <a:rPr lang="en-US" i="1" dirty="0" smtClean="0"/>
              <a:t>CLINICAL </a:t>
            </a:r>
            <a:r>
              <a:rPr lang="en-US" i="1" dirty="0"/>
              <a:t>PSYCHOLOGY</a:t>
            </a:r>
            <a:r>
              <a:rPr lang="en-US" dirty="0"/>
              <a:t> </a:t>
            </a:r>
            <a:endParaRPr lang="en-US" dirty="0" smtClean="0"/>
          </a:p>
          <a:p>
            <a:pPr marL="0" indent="0" algn="ctr">
              <a:buNone/>
            </a:pPr>
            <a:endParaRPr lang="en-US" dirty="0"/>
          </a:p>
          <a:p>
            <a:pPr algn="ctr"/>
            <a:endParaRPr lang="en-US" b="1" cap="small" dirty="0">
              <a:solidFill>
                <a:schemeClr val="tx2"/>
              </a:solidFill>
            </a:endParaRP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93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75"/>
            <a:ext cx="8229600" cy="1271057"/>
          </a:xfrm>
        </p:spPr>
        <p:txBody>
          <a:bodyPr>
            <a:normAutofit/>
          </a:bodyPr>
          <a:lstStyle/>
          <a:p>
            <a:r>
              <a:rPr lang="en-US" sz="3200" dirty="0">
                <a:solidFill>
                  <a:srgbClr val="FF0000"/>
                </a:solidFill>
              </a:rPr>
              <a:t>73 APCS </a:t>
            </a:r>
            <a:r>
              <a:rPr lang="en-US" sz="3200" dirty="0" smtClean="0">
                <a:solidFill>
                  <a:srgbClr val="FF0000"/>
                </a:solidFill>
              </a:rPr>
              <a:t>Members in 34 States &amp; 2 Provinces:</a:t>
            </a:r>
            <a:br>
              <a:rPr lang="en-US" sz="3200" dirty="0" smtClean="0">
                <a:solidFill>
                  <a:srgbClr val="FF0000"/>
                </a:solidFill>
              </a:rPr>
            </a:br>
            <a:r>
              <a:rPr lang="en-US" sz="2800" dirty="0" smtClean="0">
                <a:solidFill>
                  <a:srgbClr val="FF0000"/>
                </a:solidFill>
              </a:rPr>
              <a:t>62 PhD Programs &amp; 11 Internship Programs</a:t>
            </a:r>
            <a:endParaRPr lang="en-US" sz="2800" dirty="0">
              <a:solidFill>
                <a:srgbClr val="FF0000"/>
              </a:solidFill>
            </a:endParaRPr>
          </a:p>
        </p:txBody>
      </p:sp>
      <p:sp>
        <p:nvSpPr>
          <p:cNvPr id="3" name="Content Placeholder 2"/>
          <p:cNvSpPr>
            <a:spLocks noGrp="1"/>
          </p:cNvSpPr>
          <p:nvPr>
            <p:ph idx="1"/>
          </p:nvPr>
        </p:nvSpPr>
        <p:spPr>
          <a:xfrm>
            <a:off x="457200" y="1181100"/>
            <a:ext cx="8229600" cy="5486400"/>
          </a:xfrm>
        </p:spPr>
        <p:txBody>
          <a:bodyPr/>
          <a:lstStyle/>
          <a:p>
            <a:endParaRPr lang="en-US" dirty="0"/>
          </a:p>
        </p:txBody>
      </p:sp>
      <p:pic>
        <p:nvPicPr>
          <p:cNvPr id="4" name="Content Placeholder 1" descr="APCSmap.jpg"/>
          <p:cNvPicPr>
            <a:picLocks noGrp="1"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42" r="1542"/>
          <a:stretch/>
        </p:blipFill>
        <p:spPr>
          <a:xfrm>
            <a:off x="214313" y="1181100"/>
            <a:ext cx="8701087" cy="5486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3733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n>
                  <a:solidFill>
                    <a:srgbClr val="FFFFFF"/>
                  </a:solidFill>
                </a:ln>
                <a:solidFill>
                  <a:schemeClr val="tx1">
                    <a:lumMod val="95000"/>
                    <a:lumOff val="5000"/>
                  </a:schemeClr>
                </a:solidFill>
              </a:rPr>
              <a:t>Further Readings</a:t>
            </a:r>
            <a:endParaRPr lang="en-US" dirty="0"/>
          </a:p>
        </p:txBody>
      </p:sp>
      <p:sp>
        <p:nvSpPr>
          <p:cNvPr id="3" name="Content Placeholder 2"/>
          <p:cNvSpPr>
            <a:spLocks noGrp="1"/>
          </p:cNvSpPr>
          <p:nvPr>
            <p:ph idx="1"/>
          </p:nvPr>
        </p:nvSpPr>
        <p:spPr/>
        <p:txBody>
          <a:bodyPr>
            <a:normAutofit fontScale="92500"/>
          </a:bodyPr>
          <a:lstStyle/>
          <a:p>
            <a:r>
              <a:rPr lang="en-US" b="1" dirty="0" smtClean="0">
                <a:ln>
                  <a:solidFill>
                    <a:srgbClr val="FFFFFF"/>
                  </a:solidFill>
                </a:ln>
                <a:solidFill>
                  <a:schemeClr val="tx1">
                    <a:lumMod val="95000"/>
                    <a:lumOff val="5000"/>
                  </a:schemeClr>
                </a:solidFill>
              </a:rPr>
              <a:t>M</a:t>
            </a:r>
            <a:r>
              <a:rPr lang="en-US" b="1" dirty="0" smtClean="0">
                <a:ln>
                  <a:solidFill>
                    <a:srgbClr val="FFFFFF"/>
                  </a:solidFill>
                </a:ln>
              </a:rPr>
              <a:t>cFall </a:t>
            </a:r>
            <a:r>
              <a:rPr lang="en-US" b="1" dirty="0">
                <a:ln>
                  <a:solidFill>
                    <a:srgbClr val="FFFFFF"/>
                  </a:solidFill>
                </a:ln>
              </a:rPr>
              <a:t>(2006). Doctoral training in clinical psychology.  </a:t>
            </a:r>
            <a:r>
              <a:rPr lang="en-US" b="1" i="1" dirty="0">
                <a:ln>
                  <a:solidFill>
                    <a:srgbClr val="FFFFFF"/>
                  </a:solidFill>
                </a:ln>
              </a:rPr>
              <a:t>Annual Review of Clinical Psychology</a:t>
            </a:r>
            <a:r>
              <a:rPr lang="en-US" b="1" dirty="0">
                <a:ln>
                  <a:solidFill>
                    <a:srgbClr val="FFFFFF"/>
                  </a:solidFill>
                </a:ln>
              </a:rPr>
              <a:t>, </a:t>
            </a:r>
            <a:r>
              <a:rPr lang="en-US" b="1" i="1" dirty="0">
                <a:ln>
                  <a:solidFill>
                    <a:srgbClr val="FFFFFF"/>
                  </a:solidFill>
                </a:ln>
              </a:rPr>
              <a:t>2</a:t>
            </a:r>
            <a:r>
              <a:rPr lang="en-US" b="1" dirty="0">
                <a:ln>
                  <a:solidFill>
                    <a:srgbClr val="FFFFFF"/>
                  </a:solidFill>
                </a:ln>
              </a:rPr>
              <a:t>, 21-49.</a:t>
            </a:r>
          </a:p>
          <a:p>
            <a:endParaRPr lang="en-US" b="1" dirty="0">
              <a:ln>
                <a:solidFill>
                  <a:srgbClr val="FFFFFF"/>
                </a:solidFill>
              </a:ln>
            </a:endParaRPr>
          </a:p>
          <a:p>
            <a:r>
              <a:rPr lang="en-US" b="1" dirty="0">
                <a:ln>
                  <a:solidFill>
                    <a:srgbClr val="FFFFFF"/>
                  </a:solidFill>
                </a:ln>
                <a:solidFill>
                  <a:srgbClr val="FF0000"/>
                </a:solidFill>
              </a:rPr>
              <a:t>Baker, McFall &amp; </a:t>
            </a:r>
            <a:r>
              <a:rPr lang="en-US" b="1" dirty="0" err="1">
                <a:ln>
                  <a:solidFill>
                    <a:srgbClr val="FFFFFF"/>
                  </a:solidFill>
                </a:ln>
                <a:solidFill>
                  <a:srgbClr val="FF0000"/>
                </a:solidFill>
              </a:rPr>
              <a:t>Shoham</a:t>
            </a:r>
            <a:r>
              <a:rPr lang="en-US" b="1" dirty="0">
                <a:ln>
                  <a:solidFill>
                    <a:srgbClr val="FFFFFF"/>
                  </a:solidFill>
                </a:ln>
                <a:solidFill>
                  <a:srgbClr val="FF0000"/>
                </a:solidFill>
              </a:rPr>
              <a:t> (2008). Current status and future prospects of clinical psychology:  Toward a scientifically principled approach to mental and behavioral health, </a:t>
            </a:r>
            <a:r>
              <a:rPr lang="en-US" b="1" i="1" dirty="0">
                <a:ln>
                  <a:solidFill>
                    <a:srgbClr val="FFFFFF"/>
                  </a:solidFill>
                </a:ln>
                <a:solidFill>
                  <a:srgbClr val="FF0000"/>
                </a:solidFill>
              </a:rPr>
              <a:t>Psychological Science in the Public Interest </a:t>
            </a:r>
            <a:r>
              <a:rPr lang="en-US" b="1" dirty="0">
                <a:ln>
                  <a:solidFill>
                    <a:srgbClr val="FFFFFF"/>
                  </a:solidFill>
                </a:ln>
                <a:solidFill>
                  <a:srgbClr val="FF0000"/>
                </a:solidFill>
              </a:rPr>
              <a:t>, </a:t>
            </a:r>
            <a:r>
              <a:rPr lang="en-US" b="1" i="1" dirty="0">
                <a:ln>
                  <a:solidFill>
                    <a:srgbClr val="FFFFFF"/>
                  </a:solidFill>
                </a:ln>
                <a:solidFill>
                  <a:srgbClr val="FF0000"/>
                </a:solidFill>
              </a:rPr>
              <a:t>9:2</a:t>
            </a:r>
            <a:r>
              <a:rPr lang="en-US" b="1" dirty="0">
                <a:ln>
                  <a:solidFill>
                    <a:srgbClr val="FFFFFF"/>
                  </a:solidFill>
                </a:ln>
                <a:solidFill>
                  <a:srgbClr val="FF0000"/>
                </a:solidFill>
              </a:rPr>
              <a:t>, 66-103.</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539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2267" y="2247900"/>
            <a:ext cx="6553200" cy="1155700"/>
          </a:xfrm>
        </p:spPr>
        <p:txBody>
          <a:bodyPr>
            <a:normAutofit/>
          </a:bodyPr>
          <a:lstStyle/>
          <a:p>
            <a:pPr algn="ctr"/>
            <a:r>
              <a:rPr lang="en-US" sz="4400" dirty="0" smtClean="0">
                <a:solidFill>
                  <a:srgbClr val="FF0000"/>
                </a:solidFill>
              </a:rPr>
              <a:t>Congratulations to APCS!</a:t>
            </a:r>
            <a:endParaRPr lang="en-US" sz="4400" dirty="0">
              <a:solidFill>
                <a:srgbClr val="FF0000"/>
              </a:solidFill>
            </a:endParaRPr>
          </a:p>
        </p:txBody>
      </p:sp>
      <p:sp>
        <p:nvSpPr>
          <p:cNvPr id="4" name="Text Placeholder 3"/>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1418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023360" y="3850640"/>
            <a:ext cx="184666" cy="369332"/>
          </a:xfrm>
          <a:prstGeom prst="rect">
            <a:avLst/>
          </a:prstGeom>
          <a:noFill/>
        </p:spPr>
        <p:txBody>
          <a:bodyPr wrap="none" rtlCol="0">
            <a:spAutoFit/>
          </a:bodyPr>
          <a:lstStyle/>
          <a:p>
            <a:endParaRPr lang="en-US" dirty="0"/>
          </a:p>
        </p:txBody>
      </p:sp>
      <p:sp>
        <p:nvSpPr>
          <p:cNvPr id="5" name="Title 4"/>
          <p:cNvSpPr>
            <a:spLocks noGrp="1"/>
          </p:cNvSpPr>
          <p:nvPr>
            <p:ph type="title"/>
          </p:nvPr>
        </p:nvSpPr>
        <p:spPr>
          <a:xfrm>
            <a:off x="1792288" y="5070593"/>
            <a:ext cx="5486400" cy="1232369"/>
          </a:xfrm>
        </p:spPr>
        <p:txBody>
          <a:bodyPr>
            <a:normAutofit/>
          </a:bodyPr>
          <a:lstStyle/>
          <a:p>
            <a:pPr algn="ctr"/>
            <a:r>
              <a:rPr lang="en-US" sz="3200" dirty="0" smtClean="0"/>
              <a:t> </a:t>
            </a:r>
            <a:endParaRPr lang="en-US" sz="3200" dirty="0"/>
          </a:p>
        </p:txBody>
      </p:sp>
      <p:sp>
        <p:nvSpPr>
          <p:cNvPr id="6" name="Picture Placeholder 5"/>
          <p:cNvSpPr>
            <a:spLocks noGrp="1"/>
          </p:cNvSpPr>
          <p:nvPr>
            <p:ph type="pic" idx="1"/>
          </p:nvPr>
        </p:nvSpPr>
        <p:spPr>
          <a:xfrm>
            <a:off x="1792288" y="203200"/>
            <a:ext cx="5486400" cy="4333240"/>
          </a:xfrm>
        </p:spPr>
      </p:sp>
      <p:sp>
        <p:nvSpPr>
          <p:cNvPr id="7" name="Text Placeholder 6"/>
          <p:cNvSpPr>
            <a:spLocks noGrp="1"/>
          </p:cNvSpPr>
          <p:nvPr>
            <p:ph type="body" sz="half" idx="2"/>
          </p:nvPr>
        </p:nvSpPr>
        <p:spPr>
          <a:xfrm>
            <a:off x="1792288" y="4867392"/>
            <a:ext cx="5486400" cy="1435569"/>
          </a:xfrm>
        </p:spPr>
        <p:txBody>
          <a:bodyPr>
            <a:noAutofit/>
          </a:bodyPr>
          <a:lstStyle/>
          <a:p>
            <a:pPr algn="ctr">
              <a:lnSpc>
                <a:spcPct val="80000"/>
              </a:lnSpc>
            </a:pPr>
            <a:r>
              <a:rPr lang="en-US" sz="3200" b="1" dirty="0" smtClean="0">
                <a:solidFill>
                  <a:srgbClr val="FF0000"/>
                </a:solidFill>
              </a:rPr>
              <a:t>Enlist in the Cause?</a:t>
            </a:r>
          </a:p>
          <a:p>
            <a:pPr algn="ctr">
              <a:lnSpc>
                <a:spcPct val="80000"/>
              </a:lnSpc>
            </a:pPr>
            <a:r>
              <a:rPr lang="en-US" sz="3200" b="1" dirty="0" smtClean="0">
                <a:solidFill>
                  <a:srgbClr val="FF0000"/>
                </a:solidFill>
              </a:rPr>
              <a:t>If not you, who?</a:t>
            </a:r>
          </a:p>
          <a:p>
            <a:pPr algn="ctr">
              <a:lnSpc>
                <a:spcPct val="80000"/>
              </a:lnSpc>
            </a:pPr>
            <a:r>
              <a:rPr lang="en-US" sz="3200" b="1" dirty="0" smtClean="0">
                <a:solidFill>
                  <a:srgbClr val="FF0000"/>
                </a:solidFill>
              </a:rPr>
              <a:t>If not now, when?</a:t>
            </a:r>
          </a:p>
          <a:p>
            <a:endParaRPr lang="en-US" sz="2400" dirty="0">
              <a:solidFill>
                <a:srgbClr val="FF0000"/>
              </a:solidFill>
            </a:endParaRPr>
          </a:p>
        </p:txBody>
      </p:sp>
      <p:pic>
        <p:nvPicPr>
          <p:cNvPr id="8" name="Picture 7" descr="Don Quixote"/>
          <p:cNvPicPr>
            <a:picLocks noChangeAspect="1" noChangeArrowheads="1"/>
          </p:cNvPicPr>
          <p:nvPr/>
        </p:nvPicPr>
        <p:blipFill rotWithShape="1">
          <a:blip r:embed="rId3"/>
          <a:srcRect b="9438"/>
          <a:stretch/>
        </p:blipFill>
        <p:spPr bwMode="auto">
          <a:xfrm>
            <a:off x="1792288" y="0"/>
            <a:ext cx="5486400" cy="4867393"/>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267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2267" y="2247900"/>
            <a:ext cx="6553200" cy="1155700"/>
          </a:xfrm>
        </p:spPr>
        <p:txBody>
          <a:bodyPr>
            <a:normAutofit/>
          </a:bodyPr>
          <a:lstStyle/>
          <a:p>
            <a:pPr algn="ctr"/>
            <a:r>
              <a:rPr lang="en-US" sz="4400" dirty="0" smtClean="0">
                <a:solidFill>
                  <a:srgbClr val="FF0000"/>
                </a:solidFill>
              </a:rPr>
              <a:t>THANK YOU!</a:t>
            </a:r>
            <a:endParaRPr lang="en-US" sz="4400" dirty="0">
              <a:solidFill>
                <a:srgbClr val="FF0000"/>
              </a:solidFill>
            </a:endParaRPr>
          </a:p>
        </p:txBody>
      </p:sp>
      <p:sp>
        <p:nvSpPr>
          <p:cNvPr id="4" name="Text Placeholder 3"/>
          <p:cNvSpPr>
            <a:spLocks noGrp="1"/>
          </p:cNvSpPr>
          <p:nvPr>
            <p:ph type="body" sz="half" idx="2"/>
          </p:nvPr>
        </p:nvSpPr>
        <p:spPr/>
        <p:txBody>
          <a:bodyPr/>
          <a:lstStyle/>
          <a:p>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35149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751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4761" y="159539"/>
            <a:ext cx="7773615" cy="1022119"/>
          </a:xfrm>
        </p:spPr>
        <p:txBody>
          <a:bodyPr>
            <a:normAutofit/>
          </a:bodyPr>
          <a:lstStyle/>
          <a:p>
            <a:r>
              <a:rPr lang="en-US" b="1" dirty="0" smtClean="0"/>
              <a:t> </a:t>
            </a:r>
            <a:r>
              <a:rPr lang="en-US" b="1" dirty="0" smtClean="0">
                <a:solidFill>
                  <a:srgbClr val="FF0000"/>
                </a:solidFill>
              </a:rPr>
              <a:t> </a:t>
            </a:r>
            <a:endParaRPr lang="en-US" sz="4800" b="1" dirty="0"/>
          </a:p>
        </p:txBody>
      </p:sp>
      <p:sp>
        <p:nvSpPr>
          <p:cNvPr id="3" name="Content Placeholder 2"/>
          <p:cNvSpPr>
            <a:spLocks noGrp="1"/>
          </p:cNvSpPr>
          <p:nvPr>
            <p:ph idx="1"/>
          </p:nvPr>
        </p:nvSpPr>
        <p:spPr>
          <a:xfrm>
            <a:off x="575640" y="631842"/>
            <a:ext cx="8253875" cy="5178189"/>
          </a:xfrm>
          <a:ln w="38100" cmpd="sng">
            <a:solidFill>
              <a:schemeClr val="tx1"/>
            </a:solidFill>
            <a:prstDash val="solid"/>
          </a:ln>
        </p:spPr>
        <p:txBody>
          <a:bodyPr>
            <a:normAutofit fontScale="25000" lnSpcReduction="20000"/>
          </a:bodyPr>
          <a:lstStyle/>
          <a:p>
            <a:pPr marL="0" indent="0" algn="ctr">
              <a:buNone/>
            </a:pPr>
            <a:endParaRPr lang="en-US" sz="2800" dirty="0"/>
          </a:p>
          <a:p>
            <a:pPr marL="0" indent="0" algn="ctr">
              <a:lnSpc>
                <a:spcPct val="90000"/>
              </a:lnSpc>
              <a:buNone/>
            </a:pPr>
            <a:r>
              <a:rPr lang="en-US" sz="11200" b="1" u="sng" dirty="0" smtClean="0">
                <a:solidFill>
                  <a:srgbClr val="FF0000"/>
                </a:solidFill>
              </a:rPr>
              <a:t>Academy </a:t>
            </a:r>
            <a:r>
              <a:rPr lang="en-US" sz="11200" b="1" u="sng" dirty="0">
                <a:solidFill>
                  <a:srgbClr val="FF0000"/>
                </a:solidFill>
              </a:rPr>
              <a:t>of Psychological Clinical </a:t>
            </a:r>
            <a:r>
              <a:rPr lang="en-US" sz="11200" b="1" u="sng" dirty="0" smtClean="0">
                <a:solidFill>
                  <a:srgbClr val="FF0000"/>
                </a:solidFill>
              </a:rPr>
              <a:t>Science</a:t>
            </a:r>
            <a:endParaRPr lang="en-US" sz="11200" b="1" dirty="0" smtClean="0"/>
          </a:p>
          <a:p>
            <a:pPr marL="0" indent="0" algn="ctr">
              <a:buNone/>
            </a:pPr>
            <a:endParaRPr lang="en-US" sz="2800" dirty="0" smtClean="0"/>
          </a:p>
          <a:p>
            <a:pPr marL="0" indent="0" algn="ctr">
              <a:lnSpc>
                <a:spcPct val="120000"/>
              </a:lnSpc>
              <a:buNone/>
            </a:pPr>
            <a:r>
              <a:rPr lang="en-US" sz="11200" b="1" u="sng" dirty="0" smtClean="0"/>
              <a:t>APCS Mission:</a:t>
            </a:r>
          </a:p>
          <a:p>
            <a:pPr>
              <a:lnSpc>
                <a:spcPct val="120000"/>
              </a:lnSpc>
            </a:pPr>
            <a:r>
              <a:rPr lang="en-US" sz="9200" dirty="0" smtClean="0"/>
              <a:t>  …to advance “clinical science,” …. a </a:t>
            </a:r>
            <a:r>
              <a:rPr lang="en-US" sz="9200" dirty="0"/>
              <a:t>psychological science </a:t>
            </a:r>
            <a:r>
              <a:rPr lang="en-US" sz="9200" dirty="0" smtClean="0"/>
              <a:t>directed </a:t>
            </a:r>
            <a:r>
              <a:rPr lang="en-US" sz="9200" dirty="0"/>
              <a:t>at the promotion of adaptive functioning</a:t>
            </a:r>
            <a:r>
              <a:rPr lang="en-US" sz="9200" dirty="0" smtClean="0"/>
              <a:t>;…</a:t>
            </a:r>
          </a:p>
          <a:p>
            <a:r>
              <a:rPr lang="en-US" sz="9200" dirty="0" smtClean="0"/>
              <a:t>at the assessment</a:t>
            </a:r>
            <a:r>
              <a:rPr lang="en-US" sz="9200" dirty="0"/>
              <a:t>, understanding, amelioration, and prevention of human problems in behavior, affect, cognition or health</a:t>
            </a:r>
            <a:r>
              <a:rPr lang="en-US" sz="9200" dirty="0" smtClean="0"/>
              <a:t>;… </a:t>
            </a:r>
            <a:endParaRPr lang="en-US" sz="9200" dirty="0"/>
          </a:p>
          <a:p>
            <a:r>
              <a:rPr lang="en-US" sz="9200" dirty="0" smtClean="0"/>
              <a:t>and </a:t>
            </a:r>
            <a:r>
              <a:rPr lang="en-US" sz="9200" dirty="0"/>
              <a:t>at the application of knowledge in ways consistent with scientific evidence. </a:t>
            </a:r>
            <a:r>
              <a:rPr lang="en-US" sz="9200" dirty="0" smtClean="0"/>
              <a:t> </a:t>
            </a:r>
          </a:p>
          <a:p>
            <a:r>
              <a:rPr lang="en-US" sz="9200" dirty="0" smtClean="0"/>
              <a:t>The Academy’s </a:t>
            </a:r>
            <a:r>
              <a:rPr lang="en-US" sz="9200" dirty="0"/>
              <a:t>emphasis on </a:t>
            </a:r>
            <a:r>
              <a:rPr lang="en-US" sz="9200" dirty="0" smtClean="0"/>
              <a:t>“</a:t>
            </a:r>
            <a:r>
              <a:rPr lang="en-US" sz="9200" dirty="0"/>
              <a:t>science” underscores its commitment to empirical approaches to evaluating the validity and utility of testable hypotheses and to advancing knowledge by this </a:t>
            </a:r>
            <a:r>
              <a:rPr lang="en-US" sz="9200" dirty="0" smtClean="0"/>
              <a:t>method.</a:t>
            </a:r>
          </a:p>
          <a:p>
            <a:pPr marL="0" indent="0">
              <a:buNone/>
            </a:pPr>
            <a:endParaRPr lang="en-US" sz="7600" dirty="0" smtClean="0">
              <a:solidFill>
                <a:schemeClr val="bg1"/>
              </a:solidFill>
            </a:endParaRPr>
          </a:p>
          <a:p>
            <a:pPr marL="0" indent="0" algn="ctr">
              <a:buNone/>
            </a:pPr>
            <a:r>
              <a:rPr lang="en-US" sz="8000" dirty="0" smtClean="0">
                <a:solidFill>
                  <a:schemeClr val="bg1"/>
                </a:solidFill>
              </a:rPr>
              <a:t>1</a:t>
            </a:r>
          </a:p>
          <a:p>
            <a:r>
              <a:rPr lang="en-US" sz="2400" baseline="30000" dirty="0" smtClean="0">
                <a:solidFill>
                  <a:schemeClr val="bg1"/>
                </a:solidFill>
              </a:rPr>
              <a:t>s</a:t>
            </a:r>
            <a:r>
              <a:rPr lang="en-US" sz="2400" dirty="0" smtClean="0">
                <a:solidFill>
                  <a:schemeClr val="bg1"/>
                </a:solidFill>
              </a:rPr>
              <a:t> Century”</a:t>
            </a:r>
            <a:endParaRPr lang="en-US" sz="24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1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8D8D8D"/>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8D8D8D"/>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8D8D8D"/>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520699"/>
            <a:ext cx="8229600" cy="1452033"/>
          </a:xfrm>
        </p:spPr>
        <p:txBody>
          <a:bodyPr>
            <a:normAutofit fontScale="90000"/>
          </a:bodyPr>
          <a:lstStyle/>
          <a:p>
            <a:pPr algn="r"/>
            <a:r>
              <a:rPr lang="en-US" dirty="0" smtClean="0">
                <a:solidFill>
                  <a:srgbClr val="FF0000"/>
                </a:solidFill>
              </a:rPr>
              <a:t/>
            </a:r>
            <a:br>
              <a:rPr lang="en-US" dirty="0" smtClean="0">
                <a:solidFill>
                  <a:srgbClr val="FF0000"/>
                </a:solidFill>
              </a:rPr>
            </a:br>
            <a:r>
              <a:rPr lang="en-US" sz="3200" dirty="0" smtClean="0">
                <a:solidFill>
                  <a:srgbClr val="FF0000"/>
                </a:solidFill>
              </a:rPr>
              <a:t>To </a:t>
            </a:r>
            <a:r>
              <a:rPr lang="en-US" sz="3600" dirty="0" smtClean="0">
                <a:solidFill>
                  <a:srgbClr val="FF0000"/>
                </a:solidFill>
              </a:rPr>
              <a:t>Learn More about “the Academy” </a:t>
            </a:r>
            <a:r>
              <a:rPr lang="en-US" sz="3600" dirty="0" smtClean="0">
                <a:solidFill>
                  <a:srgbClr val="3366FF"/>
                </a:solidFill>
                <a:hlinkClick r:id="rId3"/>
              </a:rPr>
              <a:t>www.acadpsychclinicalscience.org</a:t>
            </a:r>
            <a:r>
              <a:rPr lang="en-US" sz="3600" dirty="0" smtClean="0">
                <a:solidFill>
                  <a:srgbClr val="3366FF"/>
                </a:solidFill>
              </a:rPr>
              <a:t/>
            </a:r>
            <a:br>
              <a:rPr lang="en-US" sz="3600" dirty="0" smtClean="0">
                <a:solidFill>
                  <a:srgbClr val="3366FF"/>
                </a:solidFill>
              </a:rPr>
            </a:br>
            <a:endParaRPr lang="en-US" sz="3600" dirty="0">
              <a:solidFill>
                <a:srgbClr val="3366FF"/>
              </a:solidFill>
            </a:endParaRPr>
          </a:p>
        </p:txBody>
      </p:sp>
      <p:sp>
        <p:nvSpPr>
          <p:cNvPr id="3" name="Content Placeholder 2"/>
          <p:cNvSpPr>
            <a:spLocks noGrp="1"/>
          </p:cNvSpPr>
          <p:nvPr>
            <p:ph idx="1"/>
          </p:nvPr>
        </p:nvSpPr>
        <p:spPr>
          <a:xfrm>
            <a:off x="431799" y="2247900"/>
            <a:ext cx="8509001" cy="4343401"/>
          </a:xfrm>
        </p:spPr>
        <p:txBody>
          <a:bodyPr>
            <a:normAutofit/>
          </a:bodyPr>
          <a:lstStyle/>
          <a:p>
            <a:pPr algn="ctr">
              <a:lnSpc>
                <a:spcPct val="80000"/>
              </a:lnSpc>
            </a:pPr>
            <a:r>
              <a:rPr lang="en-US" dirty="0" smtClean="0"/>
              <a:t>History &amp; Mission  </a:t>
            </a:r>
          </a:p>
          <a:p>
            <a:pPr algn="ctr">
              <a:lnSpc>
                <a:spcPct val="80000"/>
              </a:lnSpc>
            </a:pPr>
            <a:r>
              <a:rPr lang="en-US" dirty="0" smtClean="0"/>
              <a:t>Member Programs</a:t>
            </a:r>
            <a:endParaRPr lang="en-US" dirty="0"/>
          </a:p>
          <a:p>
            <a:pPr algn="ctr">
              <a:lnSpc>
                <a:spcPct val="80000"/>
              </a:lnSpc>
            </a:pPr>
            <a:r>
              <a:rPr lang="en-US" dirty="0" smtClean="0"/>
              <a:t>Links to Publications </a:t>
            </a:r>
            <a:r>
              <a:rPr lang="en-US" sz="2000" dirty="0"/>
              <a:t>	</a:t>
            </a:r>
            <a:endParaRPr lang="en-US" sz="2000" dirty="0" smtClean="0"/>
          </a:p>
          <a:p>
            <a:pPr marL="0" indent="0">
              <a:lnSpc>
                <a:spcPct val="90000"/>
              </a:lnSpc>
              <a:buNone/>
            </a:pPr>
            <a:endParaRPr lang="en-US" sz="2400" b="1" i="1" dirty="0" smtClean="0"/>
          </a:p>
          <a:p>
            <a:pPr marL="0" indent="0">
              <a:buNone/>
            </a:pPr>
            <a:r>
              <a:rPr lang="en-US" sz="1800" b="1" i="1" dirty="0" smtClean="0"/>
              <a:t>	</a:t>
            </a:r>
            <a:r>
              <a:rPr lang="en-US" sz="2000" b="1" i="1" dirty="0" smtClean="0"/>
              <a:t>History </a:t>
            </a:r>
            <a:r>
              <a:rPr lang="en-US" sz="2000" b="1" i="1" dirty="0"/>
              <a:t>of the Academy of Psychological Clinical </a:t>
            </a:r>
            <a:r>
              <a:rPr lang="en-US" sz="2000" b="1" i="1" dirty="0" smtClean="0"/>
              <a:t>Science.</a:t>
            </a:r>
            <a:r>
              <a:rPr lang="en-US" sz="2000" i="1" dirty="0" smtClean="0"/>
              <a:t> (</a:t>
            </a:r>
            <a:r>
              <a:rPr lang="en-US" sz="2000" dirty="0" err="1" smtClean="0"/>
              <a:t>Fowles</a:t>
            </a:r>
            <a:r>
              <a:rPr lang="en-US" sz="2000" dirty="0" smtClean="0"/>
              <a:t>) </a:t>
            </a:r>
            <a:r>
              <a:rPr lang="en-US" sz="2000" i="1" dirty="0" smtClean="0"/>
              <a:t> </a:t>
            </a:r>
          </a:p>
          <a:p>
            <a:pPr marL="0" indent="0">
              <a:buNone/>
            </a:pPr>
            <a:r>
              <a:rPr lang="en-US" sz="2000" b="1" i="1" dirty="0" smtClean="0"/>
              <a:t>	Clinical Science Model. (</a:t>
            </a:r>
            <a:r>
              <a:rPr lang="en-US" sz="2000" dirty="0" smtClean="0"/>
              <a:t>McFall</a:t>
            </a:r>
            <a:r>
              <a:rPr lang="en-US" sz="2000" dirty="0"/>
              <a:t>, Treat, &amp; </a:t>
            </a:r>
            <a:r>
              <a:rPr lang="en-US" sz="2000" dirty="0" smtClean="0"/>
              <a:t>Simons) </a:t>
            </a:r>
          </a:p>
          <a:p>
            <a:pPr marL="0" indent="0">
              <a:buNone/>
            </a:pPr>
            <a:r>
              <a:rPr lang="en-US" sz="2000" b="1" i="1" dirty="0" smtClean="0"/>
              <a:t>	Psychological Clinical Science Accreditation System. </a:t>
            </a:r>
            <a:r>
              <a:rPr lang="en-US" sz="2000" dirty="0" smtClean="0"/>
              <a:t> (</a:t>
            </a:r>
            <a:r>
              <a:rPr lang="en-US" sz="2000" dirty="0" err="1" smtClean="0"/>
              <a:t>Bootzin</a:t>
            </a:r>
            <a:r>
              <a:rPr lang="en-US" sz="2000" dirty="0" smtClean="0"/>
              <a:t> </a:t>
            </a:r>
            <a:r>
              <a:rPr lang="en-US" sz="2000" dirty="0"/>
              <a:t>&amp; </a:t>
            </a:r>
            <a:r>
              <a:rPr lang="en-US" sz="2000" dirty="0" smtClean="0"/>
              <a:t>Treat) </a:t>
            </a:r>
          </a:p>
          <a:p>
            <a:pPr marL="0" indent="0">
              <a:lnSpc>
                <a:spcPct val="110000"/>
              </a:lnSpc>
              <a:buNone/>
            </a:pPr>
            <a:endParaRPr lang="en-US" sz="1800" dirty="0" smtClean="0"/>
          </a:p>
          <a:p>
            <a:pPr marL="0" indent="0">
              <a:lnSpc>
                <a:spcPct val="80000"/>
              </a:lnSpc>
              <a:buNone/>
            </a:pPr>
            <a:r>
              <a:rPr lang="en-US" sz="1800" dirty="0" smtClean="0"/>
              <a:t>	</a:t>
            </a:r>
            <a:r>
              <a:rPr lang="en-US" sz="2000" dirty="0" smtClean="0"/>
              <a:t>All chapters from: (2015) </a:t>
            </a:r>
            <a:r>
              <a:rPr lang="en-US" sz="2000" b="1" i="1" dirty="0" err="1" smtClean="0"/>
              <a:t>Encylopedia</a:t>
            </a:r>
            <a:r>
              <a:rPr lang="en-US" sz="2000" b="1" i="1" dirty="0" smtClean="0"/>
              <a:t> of Clinical Psychology</a:t>
            </a:r>
            <a:r>
              <a:rPr lang="en-US" sz="2000" dirty="0" smtClean="0"/>
              <a:t> </a:t>
            </a:r>
          </a:p>
          <a:p>
            <a:pPr marL="0" indent="0">
              <a:lnSpc>
                <a:spcPct val="80000"/>
              </a:lnSpc>
              <a:buNone/>
            </a:pPr>
            <a:r>
              <a:rPr lang="en-US" sz="2000" dirty="0" smtClean="0"/>
              <a:t>	Edited by </a:t>
            </a:r>
            <a:r>
              <a:rPr lang="en-US" sz="2000" dirty="0"/>
              <a:t>Robin </a:t>
            </a:r>
            <a:r>
              <a:rPr lang="en-US" sz="2000" dirty="0" err="1"/>
              <a:t>Cautin</a:t>
            </a:r>
            <a:r>
              <a:rPr lang="en-US" sz="2000" dirty="0"/>
              <a:t> &amp; Scott </a:t>
            </a:r>
            <a:r>
              <a:rPr lang="en-US" sz="2000" dirty="0" err="1" smtClean="0"/>
              <a:t>Lilienfeld</a:t>
            </a:r>
            <a:r>
              <a:rPr lang="en-US" sz="2000" dirty="0"/>
              <a:t>.</a:t>
            </a:r>
          </a:p>
          <a:p>
            <a:pPr>
              <a:lnSpc>
                <a:spcPct val="90000"/>
              </a:lnSpc>
              <a:buFont typeface="Wingdings" charset="2"/>
              <a:buChar char="ü"/>
            </a:pPr>
            <a:endParaRPr lang="en-US" sz="2000"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sz="2400" dirty="0" smtClean="0"/>
          </a:p>
          <a:p>
            <a:pPr marL="0" indent="0">
              <a:buNone/>
            </a:pPr>
            <a:endParaRPr lang="en-US" sz="2000" dirty="0"/>
          </a:p>
          <a:p>
            <a:pPr marL="0" indent="0">
              <a:buNone/>
            </a:pPr>
            <a:endParaRPr lang="en-US" sz="2000" dirty="0" smtClean="0"/>
          </a:p>
          <a:p>
            <a:endParaRPr lang="en-US" sz="2400" dirty="0"/>
          </a:p>
        </p:txBody>
      </p:sp>
      <p:pic>
        <p:nvPicPr>
          <p:cNvPr id="4" name="Picture 3" descr="APCSlogo.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401" y="639233"/>
            <a:ext cx="1684868" cy="15705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9577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966"/>
            <a:ext cx="8229600" cy="2882900"/>
          </a:xfrm>
        </p:spPr>
        <p:txBody>
          <a:bodyPr>
            <a:normAutofit/>
          </a:bodyPr>
          <a:lstStyle/>
          <a:p>
            <a:r>
              <a:rPr lang="en-US" sz="3600" b="1" i="1" dirty="0" smtClean="0">
                <a:solidFill>
                  <a:srgbClr val="FF0000"/>
                </a:solidFill>
              </a:rPr>
              <a:t>Coincidently, </a:t>
            </a:r>
            <a:r>
              <a:rPr lang="en-US" sz="5400" b="1" i="1" dirty="0" smtClean="0">
                <a:solidFill>
                  <a:srgbClr val="FF0000"/>
                </a:solidFill>
              </a:rPr>
              <a:t>2015</a:t>
            </a:r>
            <a:r>
              <a:rPr lang="en-US" sz="3600" b="1" i="1" dirty="0" smtClean="0">
                <a:solidFill>
                  <a:srgbClr val="FF0000"/>
                </a:solidFill>
              </a:rPr>
              <a:t> also marks the</a:t>
            </a:r>
            <a:r>
              <a:rPr lang="en-US" sz="4800" b="1" dirty="0" smtClean="0"/>
              <a:t/>
            </a:r>
            <a:br>
              <a:rPr lang="en-US" sz="4800" b="1" dirty="0" smtClean="0"/>
            </a:br>
            <a:r>
              <a:rPr lang="en-US" sz="4800" b="1" i="1" dirty="0" smtClean="0"/>
              <a:t> 70</a:t>
            </a:r>
            <a:r>
              <a:rPr lang="en-US" sz="4800" b="1" i="1" baseline="30000" dirty="0" smtClean="0"/>
              <a:t>th</a:t>
            </a:r>
            <a:r>
              <a:rPr lang="en-US" sz="4800" b="1" i="1" dirty="0" smtClean="0"/>
              <a:t> Anniversary of the </a:t>
            </a:r>
            <a:r>
              <a:rPr lang="en-US" sz="4800" b="1" dirty="0" smtClean="0"/>
              <a:t>Birth</a:t>
            </a:r>
            <a:r>
              <a:rPr lang="en-US" sz="4800" b="1" dirty="0"/>
              <a:t/>
            </a:r>
            <a:br>
              <a:rPr lang="en-US" sz="4800" b="1" dirty="0"/>
            </a:br>
            <a:r>
              <a:rPr lang="en-US" sz="4800" b="1" dirty="0" smtClean="0"/>
              <a:t>  Clinical Psychology*</a:t>
            </a:r>
            <a:r>
              <a:rPr lang="en-US" sz="2000" b="1" dirty="0" smtClean="0"/>
              <a:t/>
            </a:r>
            <a:br>
              <a:rPr lang="en-US" sz="2000" b="1" dirty="0" smtClean="0"/>
            </a:br>
            <a:r>
              <a:rPr lang="en-US" sz="2000" b="1" dirty="0" smtClean="0"/>
              <a:t>*As we know it today.  </a:t>
            </a:r>
            <a:endParaRPr lang="en-US" sz="4800" b="1" dirty="0"/>
          </a:p>
        </p:txBody>
      </p:sp>
      <p:sp>
        <p:nvSpPr>
          <p:cNvPr id="3" name="Content Placeholder 2"/>
          <p:cNvSpPr>
            <a:spLocks noGrp="1"/>
          </p:cNvSpPr>
          <p:nvPr>
            <p:ph idx="1"/>
          </p:nvPr>
        </p:nvSpPr>
        <p:spPr>
          <a:xfrm>
            <a:off x="745067" y="4003764"/>
            <a:ext cx="7780865" cy="1039167"/>
          </a:xfrm>
        </p:spPr>
        <p:txBody>
          <a:bodyPr>
            <a:normAutofit/>
          </a:bodyPr>
          <a:lstStyle/>
          <a:p>
            <a:pPr marL="0" indent="0" algn="ctr">
              <a:buNone/>
            </a:pPr>
            <a:r>
              <a:rPr lang="en-US" sz="3600" b="1" dirty="0" smtClean="0"/>
              <a:t>Born in 1945</a:t>
            </a:r>
            <a:r>
              <a:rPr lang="en-US" sz="3600" b="1" dirty="0"/>
              <a:t>, at End of </a:t>
            </a:r>
            <a:r>
              <a:rPr lang="en-US" sz="3600" b="1" dirty="0" smtClean="0"/>
              <a:t>WWII.</a:t>
            </a:r>
            <a:endParaRPr lang="en-US" sz="3500" dirty="0" smtClean="0"/>
          </a:p>
          <a:p>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2998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85800"/>
            <a:ext cx="8509000" cy="1752600"/>
          </a:xfrm>
        </p:spPr>
        <p:txBody>
          <a:bodyPr>
            <a:normAutofit/>
          </a:bodyPr>
          <a:lstStyle/>
          <a:p>
            <a:pPr>
              <a:lnSpc>
                <a:spcPct val="80000"/>
              </a:lnSpc>
            </a:pPr>
            <a:r>
              <a:rPr lang="en-US" b="1" i="1" dirty="0" smtClean="0">
                <a:solidFill>
                  <a:srgbClr val="000000"/>
                </a:solidFill>
              </a:rPr>
              <a:t> Importance </a:t>
            </a:r>
            <a:r>
              <a:rPr lang="en-US" b="1" dirty="0" smtClean="0">
                <a:solidFill>
                  <a:srgbClr val="000000"/>
                </a:solidFill>
              </a:rPr>
              <a:t>of understanding the 70-year </a:t>
            </a:r>
            <a:br>
              <a:rPr lang="en-US" b="1" dirty="0" smtClean="0">
                <a:solidFill>
                  <a:srgbClr val="000000"/>
                </a:solidFill>
              </a:rPr>
            </a:br>
            <a:r>
              <a:rPr lang="en-US" b="1" u="sng" dirty="0" smtClean="0">
                <a:solidFill>
                  <a:srgbClr val="FF0000"/>
                </a:solidFill>
              </a:rPr>
              <a:t>History of Clinical Psychology</a:t>
            </a:r>
            <a:endParaRPr lang="en-US" b="1" dirty="0">
              <a:solidFill>
                <a:srgbClr val="FF0000"/>
              </a:solidFill>
            </a:endParaRPr>
          </a:p>
        </p:txBody>
      </p:sp>
      <p:sp>
        <p:nvSpPr>
          <p:cNvPr id="3" name="Content Placeholder 2"/>
          <p:cNvSpPr>
            <a:spLocks noGrp="1"/>
          </p:cNvSpPr>
          <p:nvPr>
            <p:ph idx="1"/>
          </p:nvPr>
        </p:nvSpPr>
        <p:spPr>
          <a:xfrm>
            <a:off x="651933" y="2835848"/>
            <a:ext cx="8199967" cy="1922419"/>
          </a:xfrm>
        </p:spPr>
        <p:txBody>
          <a:bodyPr>
            <a:normAutofit/>
          </a:bodyPr>
          <a:lstStyle/>
          <a:p>
            <a:r>
              <a:rPr lang="en-US" sz="4000" dirty="0" smtClean="0"/>
              <a:t>“</a:t>
            </a:r>
            <a:r>
              <a:rPr lang="en-US" sz="4000" u="sng" dirty="0" smtClean="0"/>
              <a:t>How</a:t>
            </a:r>
            <a:r>
              <a:rPr lang="en-US" sz="4000" dirty="0" smtClean="0"/>
              <a:t> did we get </a:t>
            </a:r>
            <a:r>
              <a:rPr lang="en-US" sz="4000" i="1" u="sng" dirty="0" smtClean="0"/>
              <a:t>here</a:t>
            </a:r>
            <a:r>
              <a:rPr lang="en-US" sz="4000" dirty="0" smtClean="0"/>
              <a:t>?”</a:t>
            </a:r>
          </a:p>
          <a:p>
            <a:r>
              <a:rPr lang="en-US" sz="4000" dirty="0" smtClean="0"/>
              <a:t>“</a:t>
            </a:r>
            <a:r>
              <a:rPr lang="en-US" sz="4000" u="sng" dirty="0" smtClean="0"/>
              <a:t>Why</a:t>
            </a:r>
            <a:r>
              <a:rPr lang="en-US" sz="4000" dirty="0" smtClean="0"/>
              <a:t> are we doing things </a:t>
            </a:r>
            <a:r>
              <a:rPr lang="en-US" sz="4000" i="1" u="sng" dirty="0" smtClean="0"/>
              <a:t>this</a:t>
            </a:r>
            <a:r>
              <a:rPr lang="en-US" sz="4000" i="1" dirty="0" smtClean="0"/>
              <a:t> way?</a:t>
            </a:r>
            <a:r>
              <a:rPr lang="en-US" sz="4000" dirty="0" smtClean="0"/>
              <a:t>”</a:t>
            </a:r>
          </a:p>
          <a:p>
            <a:endParaRPr lang="en-US" sz="1400" dirty="0"/>
          </a:p>
          <a:p>
            <a:pPr marL="0" indent="0">
              <a:buNone/>
            </a:pPr>
            <a:endParaRPr lang="en-US" sz="4000" dirty="0" smtClean="0"/>
          </a:p>
          <a:p>
            <a:pPr marL="0" indent="0">
              <a:buNone/>
            </a:pPr>
            <a:endParaRPr lang="en-US" sz="4000" dirty="0" smtClean="0"/>
          </a:p>
          <a:p>
            <a:endParaRPr lang="en-US" sz="1200" dirty="0"/>
          </a:p>
          <a:p>
            <a:endParaRPr lang="en-US" sz="1200" dirty="0" smtClean="0"/>
          </a:p>
          <a:p>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14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8.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3915</TotalTime>
  <Words>4158</Words>
  <Application>Microsoft Macintosh PowerPoint</Application>
  <PresentationFormat>On-screen Show (4:3)</PresentationFormat>
  <Paragraphs>486</Paragraphs>
  <Slides>54</Slides>
  <Notes>54</Notes>
  <HiddenSlides>0</HiddenSlides>
  <MMClips>0</MMClips>
  <ScaleCrop>false</ScaleCrop>
  <HeadingPairs>
    <vt:vector size="4" baseType="variant">
      <vt:variant>
        <vt:lpstr>Design Template</vt:lpstr>
      </vt:variant>
      <vt:variant>
        <vt:i4>1</vt:i4>
      </vt:variant>
      <vt:variant>
        <vt:lpstr>Slide Titles</vt:lpstr>
      </vt:variant>
      <vt:variant>
        <vt:i4>54</vt:i4>
      </vt:variant>
    </vt:vector>
  </HeadingPairs>
  <TitlesOfParts>
    <vt:vector size="55" baseType="lpstr">
      <vt:lpstr>Office Theme</vt:lpstr>
      <vt:lpstr>Psychological  Clinical Science Past, Present &amp; Future</vt:lpstr>
      <vt:lpstr>May 22, 2015 New York, NY </vt:lpstr>
      <vt:lpstr> </vt:lpstr>
      <vt:lpstr> 1995:  Birth of the   Academy of Psychological Clinical Science (APCS)</vt:lpstr>
      <vt:lpstr>73 APCS Members in 34 States &amp; 2 Provinces: 62 PhD Programs &amp; 11 Internship Programs</vt:lpstr>
      <vt:lpstr>  </vt:lpstr>
      <vt:lpstr> To Learn More about “the Academy” www.acadpsychclinicalscience.org </vt:lpstr>
      <vt:lpstr>Coincidently, 2015 also marks the  70th Anniversary of the Birth   Clinical Psychology* *As we know it today.  </vt:lpstr>
      <vt:lpstr> Importance of understanding the 70-year  History of Clinical Psychology</vt:lpstr>
      <vt:lpstr>  </vt:lpstr>
      <vt:lpstr>???  </vt:lpstr>
      <vt:lpstr>. 1999). Psychologists on the march: Science, practice, and professional identity in America, 1929-1969.  New York: Cambridge University Press</vt:lpstr>
      <vt:lpstr> </vt:lpstr>
      <vt:lpstr>Slide 14</vt:lpstr>
      <vt:lpstr>Manifesto for a science of clinical psychology.  McFall (1991).  The Clinical Psychologist, 44, 75-88.</vt:lpstr>
      <vt:lpstr> </vt:lpstr>
      <vt:lpstr>A Morality Play!</vt:lpstr>
      <vt:lpstr>Clinical Psychology: Applied Science</vt:lpstr>
      <vt:lpstr>Integrity &amp; Quality Control</vt:lpstr>
      <vt:lpstr> </vt:lpstr>
      <vt:lpstr>Clinical Science is for Public Healh</vt:lpstr>
      <vt:lpstr>  </vt:lpstr>
      <vt:lpstr>A Quick History</vt:lpstr>
      <vt:lpstr>1892-1945 (To end of WWII)</vt:lpstr>
      <vt:lpstr>1945: Birth of Clinical Psych</vt:lpstr>
      <vt:lpstr>Boulder Model</vt:lpstr>
      <vt:lpstr>1960s—Clinical Science Emerged!</vt:lpstr>
      <vt:lpstr>Other Key Developments in 1960s:  Drugs &amp; Deinstitutionalization</vt:lpstr>
      <vt:lpstr>1970-80s: Boulder Model Unraveled? </vt:lpstr>
      <vt:lpstr>1988-2015: Psychological Science</vt:lpstr>
      <vt:lpstr>2007:  Academy Launched Accreditation: “Psychological Clinical Science Accreditation System”</vt:lpstr>
      <vt:lpstr>May 20, 2015 28 PCSAS Accredited Clinical Science Programs</vt:lpstr>
      <vt:lpstr>THE PRESENT Question:  Why Academy &amp; PCSAS? </vt:lpstr>
      <vt:lpstr>“Clinical Psychologist”  Ambiguous &amp; Confusing Label </vt:lpstr>
      <vt:lpstr>APA/CoA Accreditation</vt:lpstr>
      <vt:lpstr>APA/CoA Accreditation</vt:lpstr>
      <vt:lpstr>Clinical Accreditation by CoA</vt:lpstr>
      <vt:lpstr>Clinical Doctoral Students</vt:lpstr>
      <vt:lpstr> </vt:lpstr>
      <vt:lpstr>Independent PsyD Programs vs. University PhD Programs</vt:lpstr>
      <vt:lpstr>  Quality of “Academy” PhD Programs </vt:lpstr>
      <vt:lpstr>PCSAS Accreditation: Criteria</vt:lpstr>
      <vt:lpstr>Today’s Challenges</vt:lpstr>
      <vt:lpstr>College Grads: Income by Area</vt:lpstr>
      <vt:lpstr>Future?  Reforming MH Care</vt:lpstr>
      <vt:lpstr>Future of Psychological Clinical Science &amp; Mental and Behavioral Health Care? </vt:lpstr>
      <vt:lpstr>Continuing the Evolution of CS</vt:lpstr>
      <vt:lpstr>Achieving the 70-year-old Ideal of an  INTEGRATED SCIENTIFIC CLINICAL PSYCHOLOGY</vt:lpstr>
      <vt:lpstr>Gateway to this Future?</vt:lpstr>
      <vt:lpstr>Further Readings</vt:lpstr>
      <vt:lpstr>Congratulations to APCS!</vt:lpstr>
      <vt:lpstr> </vt:lpstr>
      <vt:lpstr>THANK YOU!</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Clinical Science: Past, Present &amp; Future</dc:title>
  <dc:creator>Richard M. McFall</dc:creator>
  <cp:lastModifiedBy>Thomas Oltmanns</cp:lastModifiedBy>
  <cp:revision>256</cp:revision>
  <dcterms:created xsi:type="dcterms:W3CDTF">2016-02-22T21:07:35Z</dcterms:created>
  <dcterms:modified xsi:type="dcterms:W3CDTF">2016-02-22T21:08:20Z</dcterms:modified>
</cp:coreProperties>
</file>