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4.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8"/>
  </p:notesMasterIdLst>
  <p:sldIdLst>
    <p:sldId id="264" r:id="rId2"/>
    <p:sldId id="265" r:id="rId3"/>
    <p:sldId id="266" r:id="rId4"/>
    <p:sldId id="262" r:id="rId5"/>
    <p:sldId id="259" r:id="rId6"/>
    <p:sldId id="267" r:id="rId7"/>
    <p:sldId id="257" r:id="rId8"/>
    <p:sldId id="256" r:id="rId9"/>
    <p:sldId id="268" r:id="rId10"/>
    <p:sldId id="261" r:id="rId11"/>
    <p:sldId id="275" r:id="rId12"/>
    <p:sldId id="277" r:id="rId13"/>
    <p:sldId id="270" r:id="rId14"/>
    <p:sldId id="271" r:id="rId15"/>
    <p:sldId id="269" r:id="rId16"/>
    <p:sldId id="272" r:id="rId17"/>
    <p:sldId id="273" r:id="rId18"/>
    <p:sldId id="274" r:id="rId19"/>
    <p:sldId id="514" r:id="rId20"/>
    <p:sldId id="281" r:id="rId21"/>
    <p:sldId id="515" r:id="rId22"/>
    <p:sldId id="317" r:id="rId23"/>
    <p:sldId id="318" r:id="rId24"/>
    <p:sldId id="325" r:id="rId25"/>
    <p:sldId id="323" r:id="rId26"/>
    <p:sldId id="454" r:id="rId27"/>
    <p:sldId id="293" r:id="rId28"/>
    <p:sldId id="456" r:id="rId29"/>
    <p:sldId id="458" r:id="rId30"/>
    <p:sldId id="457" r:id="rId31"/>
    <p:sldId id="467" r:id="rId32"/>
    <p:sldId id="468" r:id="rId33"/>
    <p:sldId id="412" r:id="rId34"/>
    <p:sldId id="417" r:id="rId35"/>
    <p:sldId id="419" r:id="rId36"/>
    <p:sldId id="493" r:id="rId37"/>
    <p:sldId id="346" r:id="rId38"/>
    <p:sldId id="470" r:id="rId39"/>
    <p:sldId id="471" r:id="rId40"/>
    <p:sldId id="496" r:id="rId41"/>
    <p:sldId id="465" r:id="rId42"/>
    <p:sldId id="501" r:id="rId43"/>
    <p:sldId id="472" r:id="rId44"/>
    <p:sldId id="459" r:id="rId45"/>
    <p:sldId id="502" r:id="rId46"/>
    <p:sldId id="480" r:id="rId47"/>
    <p:sldId id="481" r:id="rId48"/>
    <p:sldId id="503" r:id="rId49"/>
    <p:sldId id="463" r:id="rId50"/>
    <p:sldId id="482" r:id="rId51"/>
    <p:sldId id="487" r:id="rId52"/>
    <p:sldId id="489" r:id="rId53"/>
    <p:sldId id="495" r:id="rId54"/>
    <p:sldId id="461" r:id="rId55"/>
    <p:sldId id="494" r:id="rId56"/>
    <p:sldId id="490" r:id="rId57"/>
    <p:sldId id="499" r:id="rId58"/>
    <p:sldId id="511" r:id="rId59"/>
    <p:sldId id="510" r:id="rId60"/>
    <p:sldId id="500" r:id="rId61"/>
    <p:sldId id="475" r:id="rId62"/>
    <p:sldId id="498" r:id="rId63"/>
    <p:sldId id="476" r:id="rId64"/>
    <p:sldId id="512" r:id="rId65"/>
    <p:sldId id="484" r:id="rId66"/>
    <p:sldId id="485" r:id="rId67"/>
    <p:sldId id="491" r:id="rId68"/>
    <p:sldId id="492" r:id="rId69"/>
    <p:sldId id="486" r:id="rId70"/>
    <p:sldId id="509" r:id="rId71"/>
    <p:sldId id="477" r:id="rId72"/>
    <p:sldId id="507" r:id="rId73"/>
    <p:sldId id="508" r:id="rId74"/>
    <p:sldId id="513" r:id="rId75"/>
    <p:sldId id="332" r:id="rId76"/>
    <p:sldId id="336"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65000" autoAdjust="0"/>
  </p:normalViewPr>
  <p:slideViewPr>
    <p:cSldViewPr snapToGrid="0">
      <p:cViewPr varScale="1">
        <p:scale>
          <a:sx n="49" d="100"/>
          <a:sy n="49" d="100"/>
        </p:scale>
        <p:origin x="1138" y="1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0EE05-9B41-BE45-8F3F-A246C7E46FFE}" type="doc">
      <dgm:prSet loTypeId="urn:microsoft.com/office/officeart/2005/8/layout/pyramid2" loCatId="" qsTypeId="urn:microsoft.com/office/officeart/2005/8/quickstyle/simple4" qsCatId="simple" csTypeId="urn:microsoft.com/office/officeart/2005/8/colors/accent1_2" csCatId="accent1" phldr="1"/>
      <dgm:spPr/>
    </dgm:pt>
    <dgm:pt modelId="{89340417-15D9-B044-825A-4C99869AD3EE}">
      <dgm:prSet phldrT="[Text]"/>
      <dgm:spPr/>
      <dgm:t>
        <a:bodyPr/>
        <a:lstStyle/>
        <a:p>
          <a:r>
            <a:rPr lang="en-US" dirty="0"/>
            <a:t>Intensive</a:t>
          </a:r>
        </a:p>
      </dgm:t>
    </dgm:pt>
    <dgm:pt modelId="{D0652935-D028-CD46-B454-84A7675ECF35}" type="parTrans" cxnId="{6A507559-A029-D44B-9D37-2B79014748F4}">
      <dgm:prSet/>
      <dgm:spPr/>
      <dgm:t>
        <a:bodyPr/>
        <a:lstStyle/>
        <a:p>
          <a:endParaRPr lang="en-US"/>
        </a:p>
      </dgm:t>
    </dgm:pt>
    <dgm:pt modelId="{30F98D67-159E-BB46-85BA-465C5C5B4D4B}" type="sibTrans" cxnId="{6A507559-A029-D44B-9D37-2B79014748F4}">
      <dgm:prSet/>
      <dgm:spPr/>
      <dgm:t>
        <a:bodyPr/>
        <a:lstStyle/>
        <a:p>
          <a:endParaRPr lang="en-US"/>
        </a:p>
      </dgm:t>
    </dgm:pt>
    <dgm:pt modelId="{15897FF2-315C-9A4E-971C-C2B58D00993E}">
      <dgm:prSet phldrT="[Text]"/>
      <dgm:spPr/>
      <dgm:t>
        <a:bodyPr/>
        <a:lstStyle/>
        <a:p>
          <a:r>
            <a:rPr lang="en-US" dirty="0"/>
            <a:t>Targeted</a:t>
          </a:r>
        </a:p>
      </dgm:t>
    </dgm:pt>
    <dgm:pt modelId="{BE9E0C21-5F17-F04A-9C32-02D14FF19AE5}" type="parTrans" cxnId="{519FCBD6-9BDA-6040-86C1-199C1B71BDD1}">
      <dgm:prSet/>
      <dgm:spPr/>
      <dgm:t>
        <a:bodyPr/>
        <a:lstStyle/>
        <a:p>
          <a:endParaRPr lang="en-US"/>
        </a:p>
      </dgm:t>
    </dgm:pt>
    <dgm:pt modelId="{3F7282B2-FECF-C647-B7A3-605875AFD857}" type="sibTrans" cxnId="{519FCBD6-9BDA-6040-86C1-199C1B71BDD1}">
      <dgm:prSet/>
      <dgm:spPr/>
      <dgm:t>
        <a:bodyPr/>
        <a:lstStyle/>
        <a:p>
          <a:endParaRPr lang="en-US"/>
        </a:p>
      </dgm:t>
    </dgm:pt>
    <dgm:pt modelId="{7C3ABD1A-9446-414A-967C-2B92A332E457}">
      <dgm:prSet phldrT="[Text]"/>
      <dgm:spPr/>
      <dgm:t>
        <a:bodyPr/>
        <a:lstStyle/>
        <a:p>
          <a:r>
            <a:rPr lang="en-US" dirty="0"/>
            <a:t>Universal</a:t>
          </a:r>
        </a:p>
      </dgm:t>
    </dgm:pt>
    <dgm:pt modelId="{169B93E6-1C1B-A342-A2E8-4294C9EFA5E3}" type="parTrans" cxnId="{7E8C747B-6443-4648-B7FD-0AE603C17D54}">
      <dgm:prSet/>
      <dgm:spPr/>
      <dgm:t>
        <a:bodyPr/>
        <a:lstStyle/>
        <a:p>
          <a:endParaRPr lang="en-US"/>
        </a:p>
      </dgm:t>
    </dgm:pt>
    <dgm:pt modelId="{565D1473-ED11-6944-9B13-474F1B057012}" type="sibTrans" cxnId="{7E8C747B-6443-4648-B7FD-0AE603C17D54}">
      <dgm:prSet/>
      <dgm:spPr/>
      <dgm:t>
        <a:bodyPr/>
        <a:lstStyle/>
        <a:p>
          <a:endParaRPr lang="en-US"/>
        </a:p>
      </dgm:t>
    </dgm:pt>
    <dgm:pt modelId="{6BDB4C7F-F612-FB46-B02D-666819824015}" type="pres">
      <dgm:prSet presAssocID="{01A0EE05-9B41-BE45-8F3F-A246C7E46FFE}" presName="compositeShape" presStyleCnt="0">
        <dgm:presLayoutVars>
          <dgm:dir/>
          <dgm:resizeHandles/>
        </dgm:presLayoutVars>
      </dgm:prSet>
      <dgm:spPr/>
    </dgm:pt>
    <dgm:pt modelId="{04686973-C414-6846-ACEB-321CF420609A}" type="pres">
      <dgm:prSet presAssocID="{01A0EE05-9B41-BE45-8F3F-A246C7E46FFE}" presName="pyramid" presStyleLbl="node1" presStyleIdx="0" presStyleCnt="1"/>
      <dgm:spPr/>
    </dgm:pt>
    <dgm:pt modelId="{631A1B9F-A429-3246-BE72-83BEF29732C4}" type="pres">
      <dgm:prSet presAssocID="{01A0EE05-9B41-BE45-8F3F-A246C7E46FFE}" presName="theList" presStyleCnt="0"/>
      <dgm:spPr/>
    </dgm:pt>
    <dgm:pt modelId="{8F1133E7-7FA9-8A44-82E5-DC86FD4BBC8B}" type="pres">
      <dgm:prSet presAssocID="{89340417-15D9-B044-825A-4C99869AD3EE}" presName="aNode" presStyleLbl="fgAcc1" presStyleIdx="0" presStyleCnt="3">
        <dgm:presLayoutVars>
          <dgm:bulletEnabled val="1"/>
        </dgm:presLayoutVars>
      </dgm:prSet>
      <dgm:spPr/>
    </dgm:pt>
    <dgm:pt modelId="{9CD1DF8D-CD4B-1E49-8DC2-DECEFFC3D782}" type="pres">
      <dgm:prSet presAssocID="{89340417-15D9-B044-825A-4C99869AD3EE}" presName="aSpace" presStyleCnt="0"/>
      <dgm:spPr/>
    </dgm:pt>
    <dgm:pt modelId="{08912C46-496A-DA4B-96A0-770D78518554}" type="pres">
      <dgm:prSet presAssocID="{15897FF2-315C-9A4E-971C-C2B58D00993E}" presName="aNode" presStyleLbl="fgAcc1" presStyleIdx="1" presStyleCnt="3">
        <dgm:presLayoutVars>
          <dgm:bulletEnabled val="1"/>
        </dgm:presLayoutVars>
      </dgm:prSet>
      <dgm:spPr/>
    </dgm:pt>
    <dgm:pt modelId="{8156E260-8584-A040-8882-B2C5D0592E6F}" type="pres">
      <dgm:prSet presAssocID="{15897FF2-315C-9A4E-971C-C2B58D00993E}" presName="aSpace" presStyleCnt="0"/>
      <dgm:spPr/>
    </dgm:pt>
    <dgm:pt modelId="{EAFAB678-FEED-E04A-8DF0-FD35D45CEA07}" type="pres">
      <dgm:prSet presAssocID="{7C3ABD1A-9446-414A-967C-2B92A332E457}" presName="aNode" presStyleLbl="fgAcc1" presStyleIdx="2" presStyleCnt="3">
        <dgm:presLayoutVars>
          <dgm:bulletEnabled val="1"/>
        </dgm:presLayoutVars>
      </dgm:prSet>
      <dgm:spPr/>
    </dgm:pt>
    <dgm:pt modelId="{7487476E-A226-2044-9536-48A96FBCCC5D}" type="pres">
      <dgm:prSet presAssocID="{7C3ABD1A-9446-414A-967C-2B92A332E457}" presName="aSpace" presStyleCnt="0"/>
      <dgm:spPr/>
    </dgm:pt>
  </dgm:ptLst>
  <dgm:cxnLst>
    <dgm:cxn modelId="{577F396F-F156-194C-AB90-B909216560A0}" type="presOf" srcId="{01A0EE05-9B41-BE45-8F3F-A246C7E46FFE}" destId="{6BDB4C7F-F612-FB46-B02D-666819824015}" srcOrd="0" destOrd="0" presId="urn:microsoft.com/office/officeart/2005/8/layout/pyramid2"/>
    <dgm:cxn modelId="{D2F41853-B747-7047-8E5D-F9B5A2B7F931}" type="presOf" srcId="{7C3ABD1A-9446-414A-967C-2B92A332E457}" destId="{EAFAB678-FEED-E04A-8DF0-FD35D45CEA07}" srcOrd="0" destOrd="0" presId="urn:microsoft.com/office/officeart/2005/8/layout/pyramid2"/>
    <dgm:cxn modelId="{6A507559-A029-D44B-9D37-2B79014748F4}" srcId="{01A0EE05-9B41-BE45-8F3F-A246C7E46FFE}" destId="{89340417-15D9-B044-825A-4C99869AD3EE}" srcOrd="0" destOrd="0" parTransId="{D0652935-D028-CD46-B454-84A7675ECF35}" sibTransId="{30F98D67-159E-BB46-85BA-465C5C5B4D4B}"/>
    <dgm:cxn modelId="{7E8C747B-6443-4648-B7FD-0AE603C17D54}" srcId="{01A0EE05-9B41-BE45-8F3F-A246C7E46FFE}" destId="{7C3ABD1A-9446-414A-967C-2B92A332E457}" srcOrd="2" destOrd="0" parTransId="{169B93E6-1C1B-A342-A2E8-4294C9EFA5E3}" sibTransId="{565D1473-ED11-6944-9B13-474F1B057012}"/>
    <dgm:cxn modelId="{023810B0-0725-624C-8DAA-0E1D9E4B7577}" type="presOf" srcId="{15897FF2-315C-9A4E-971C-C2B58D00993E}" destId="{08912C46-496A-DA4B-96A0-770D78518554}" srcOrd="0" destOrd="0" presId="urn:microsoft.com/office/officeart/2005/8/layout/pyramid2"/>
    <dgm:cxn modelId="{519FCBD6-9BDA-6040-86C1-199C1B71BDD1}" srcId="{01A0EE05-9B41-BE45-8F3F-A246C7E46FFE}" destId="{15897FF2-315C-9A4E-971C-C2B58D00993E}" srcOrd="1" destOrd="0" parTransId="{BE9E0C21-5F17-F04A-9C32-02D14FF19AE5}" sibTransId="{3F7282B2-FECF-C647-B7A3-605875AFD857}"/>
    <dgm:cxn modelId="{AA4A59E6-F8CD-9744-89EB-A30FDC6C76B1}" type="presOf" srcId="{89340417-15D9-B044-825A-4C99869AD3EE}" destId="{8F1133E7-7FA9-8A44-82E5-DC86FD4BBC8B}" srcOrd="0" destOrd="0" presId="urn:microsoft.com/office/officeart/2005/8/layout/pyramid2"/>
    <dgm:cxn modelId="{DC01FCFF-75EA-944F-A4EF-00C3F2F8DA17}" type="presParOf" srcId="{6BDB4C7F-F612-FB46-B02D-666819824015}" destId="{04686973-C414-6846-ACEB-321CF420609A}" srcOrd="0" destOrd="0" presId="urn:microsoft.com/office/officeart/2005/8/layout/pyramid2"/>
    <dgm:cxn modelId="{B1BDECBD-B809-1546-A200-1FB2F7946B8B}" type="presParOf" srcId="{6BDB4C7F-F612-FB46-B02D-666819824015}" destId="{631A1B9F-A429-3246-BE72-83BEF29732C4}" srcOrd="1" destOrd="0" presId="urn:microsoft.com/office/officeart/2005/8/layout/pyramid2"/>
    <dgm:cxn modelId="{B7500FFB-5F08-6746-8203-D2A70F265F3C}" type="presParOf" srcId="{631A1B9F-A429-3246-BE72-83BEF29732C4}" destId="{8F1133E7-7FA9-8A44-82E5-DC86FD4BBC8B}" srcOrd="0" destOrd="0" presId="urn:microsoft.com/office/officeart/2005/8/layout/pyramid2"/>
    <dgm:cxn modelId="{7B6F4673-4131-C04E-87C3-1FB322A97239}" type="presParOf" srcId="{631A1B9F-A429-3246-BE72-83BEF29732C4}" destId="{9CD1DF8D-CD4B-1E49-8DC2-DECEFFC3D782}" srcOrd="1" destOrd="0" presId="urn:microsoft.com/office/officeart/2005/8/layout/pyramid2"/>
    <dgm:cxn modelId="{67231F7D-9ACD-B34C-A3DC-07D12B24ABA9}" type="presParOf" srcId="{631A1B9F-A429-3246-BE72-83BEF29732C4}" destId="{08912C46-496A-DA4B-96A0-770D78518554}" srcOrd="2" destOrd="0" presId="urn:microsoft.com/office/officeart/2005/8/layout/pyramid2"/>
    <dgm:cxn modelId="{DFF2CAE6-EBA2-7E49-9043-E3AAAF93B6EA}" type="presParOf" srcId="{631A1B9F-A429-3246-BE72-83BEF29732C4}" destId="{8156E260-8584-A040-8882-B2C5D0592E6F}" srcOrd="3" destOrd="0" presId="urn:microsoft.com/office/officeart/2005/8/layout/pyramid2"/>
    <dgm:cxn modelId="{AB04A703-8803-5B4F-94DD-EA3966C574BF}" type="presParOf" srcId="{631A1B9F-A429-3246-BE72-83BEF29732C4}" destId="{EAFAB678-FEED-E04A-8DF0-FD35D45CEA07}" srcOrd="4" destOrd="0" presId="urn:microsoft.com/office/officeart/2005/8/layout/pyramid2"/>
    <dgm:cxn modelId="{382DCDC2-A932-CA45-87DC-74D580AA32C0}" type="presParOf" srcId="{631A1B9F-A429-3246-BE72-83BEF29732C4}" destId="{7487476E-A226-2044-9536-48A96FBCCC5D}"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A0EE05-9B41-BE45-8F3F-A246C7E46FFE}" type="doc">
      <dgm:prSet loTypeId="urn:microsoft.com/office/officeart/2005/8/layout/pyramid2" loCatId="" qsTypeId="urn:microsoft.com/office/officeart/2005/8/quickstyle/simple4" qsCatId="simple" csTypeId="urn:microsoft.com/office/officeart/2005/8/colors/accent1_2" csCatId="accent1" phldr="1"/>
      <dgm:spPr/>
    </dgm:pt>
    <dgm:pt modelId="{89340417-15D9-B044-825A-4C99869AD3EE}">
      <dgm:prSet phldrT="[Text]"/>
      <dgm:spPr/>
      <dgm:t>
        <a:bodyPr/>
        <a:lstStyle/>
        <a:p>
          <a:r>
            <a:rPr lang="en-US" dirty="0"/>
            <a:t>Intensive</a:t>
          </a:r>
        </a:p>
      </dgm:t>
    </dgm:pt>
    <dgm:pt modelId="{D0652935-D028-CD46-B454-84A7675ECF35}" type="parTrans" cxnId="{6A507559-A029-D44B-9D37-2B79014748F4}">
      <dgm:prSet/>
      <dgm:spPr/>
      <dgm:t>
        <a:bodyPr/>
        <a:lstStyle/>
        <a:p>
          <a:endParaRPr lang="en-US"/>
        </a:p>
      </dgm:t>
    </dgm:pt>
    <dgm:pt modelId="{30F98D67-159E-BB46-85BA-465C5C5B4D4B}" type="sibTrans" cxnId="{6A507559-A029-D44B-9D37-2B79014748F4}">
      <dgm:prSet/>
      <dgm:spPr/>
      <dgm:t>
        <a:bodyPr/>
        <a:lstStyle/>
        <a:p>
          <a:endParaRPr lang="en-US"/>
        </a:p>
      </dgm:t>
    </dgm:pt>
    <dgm:pt modelId="{15897FF2-315C-9A4E-971C-C2B58D00993E}">
      <dgm:prSet phldrT="[Text]"/>
      <dgm:spPr/>
      <dgm:t>
        <a:bodyPr/>
        <a:lstStyle/>
        <a:p>
          <a:r>
            <a:rPr lang="en-US" dirty="0"/>
            <a:t>Targeted</a:t>
          </a:r>
        </a:p>
      </dgm:t>
    </dgm:pt>
    <dgm:pt modelId="{BE9E0C21-5F17-F04A-9C32-02D14FF19AE5}" type="parTrans" cxnId="{519FCBD6-9BDA-6040-86C1-199C1B71BDD1}">
      <dgm:prSet/>
      <dgm:spPr/>
      <dgm:t>
        <a:bodyPr/>
        <a:lstStyle/>
        <a:p>
          <a:endParaRPr lang="en-US"/>
        </a:p>
      </dgm:t>
    </dgm:pt>
    <dgm:pt modelId="{3F7282B2-FECF-C647-B7A3-605875AFD857}" type="sibTrans" cxnId="{519FCBD6-9BDA-6040-86C1-199C1B71BDD1}">
      <dgm:prSet/>
      <dgm:spPr/>
      <dgm:t>
        <a:bodyPr/>
        <a:lstStyle/>
        <a:p>
          <a:endParaRPr lang="en-US"/>
        </a:p>
      </dgm:t>
    </dgm:pt>
    <dgm:pt modelId="{7C3ABD1A-9446-414A-967C-2B92A332E457}">
      <dgm:prSet phldrT="[Text]"/>
      <dgm:spPr/>
      <dgm:t>
        <a:bodyPr/>
        <a:lstStyle/>
        <a:p>
          <a:r>
            <a:rPr lang="en-US" dirty="0"/>
            <a:t>Universal</a:t>
          </a:r>
        </a:p>
      </dgm:t>
    </dgm:pt>
    <dgm:pt modelId="{169B93E6-1C1B-A342-A2E8-4294C9EFA5E3}" type="parTrans" cxnId="{7E8C747B-6443-4648-B7FD-0AE603C17D54}">
      <dgm:prSet/>
      <dgm:spPr/>
      <dgm:t>
        <a:bodyPr/>
        <a:lstStyle/>
        <a:p>
          <a:endParaRPr lang="en-US"/>
        </a:p>
      </dgm:t>
    </dgm:pt>
    <dgm:pt modelId="{565D1473-ED11-6944-9B13-474F1B057012}" type="sibTrans" cxnId="{7E8C747B-6443-4648-B7FD-0AE603C17D54}">
      <dgm:prSet/>
      <dgm:spPr/>
      <dgm:t>
        <a:bodyPr/>
        <a:lstStyle/>
        <a:p>
          <a:endParaRPr lang="en-US"/>
        </a:p>
      </dgm:t>
    </dgm:pt>
    <dgm:pt modelId="{6BDB4C7F-F612-FB46-B02D-666819824015}" type="pres">
      <dgm:prSet presAssocID="{01A0EE05-9B41-BE45-8F3F-A246C7E46FFE}" presName="compositeShape" presStyleCnt="0">
        <dgm:presLayoutVars>
          <dgm:dir/>
          <dgm:resizeHandles/>
        </dgm:presLayoutVars>
      </dgm:prSet>
      <dgm:spPr/>
    </dgm:pt>
    <dgm:pt modelId="{04686973-C414-6846-ACEB-321CF420609A}" type="pres">
      <dgm:prSet presAssocID="{01A0EE05-9B41-BE45-8F3F-A246C7E46FFE}" presName="pyramid" presStyleLbl="node1" presStyleIdx="0" presStyleCnt="1" custAng="10800000"/>
      <dgm:spPr/>
    </dgm:pt>
    <dgm:pt modelId="{631A1B9F-A429-3246-BE72-83BEF29732C4}" type="pres">
      <dgm:prSet presAssocID="{01A0EE05-9B41-BE45-8F3F-A246C7E46FFE}" presName="theList" presStyleCnt="0"/>
      <dgm:spPr/>
    </dgm:pt>
    <dgm:pt modelId="{8F1133E7-7FA9-8A44-82E5-DC86FD4BBC8B}" type="pres">
      <dgm:prSet presAssocID="{89340417-15D9-B044-825A-4C99869AD3EE}" presName="aNode" presStyleLbl="fgAcc1" presStyleIdx="0" presStyleCnt="3" custScaleX="50416" custScaleY="47407" custLinFactNeighborX="37747" custLinFactNeighborY="-22076">
        <dgm:presLayoutVars>
          <dgm:bulletEnabled val="1"/>
        </dgm:presLayoutVars>
      </dgm:prSet>
      <dgm:spPr/>
    </dgm:pt>
    <dgm:pt modelId="{9CD1DF8D-CD4B-1E49-8DC2-DECEFFC3D782}" type="pres">
      <dgm:prSet presAssocID="{89340417-15D9-B044-825A-4C99869AD3EE}" presName="aSpace" presStyleCnt="0"/>
      <dgm:spPr/>
    </dgm:pt>
    <dgm:pt modelId="{08912C46-496A-DA4B-96A0-770D78518554}" type="pres">
      <dgm:prSet presAssocID="{15897FF2-315C-9A4E-971C-C2B58D00993E}" presName="aNode" presStyleLbl="fgAcc1" presStyleIdx="1" presStyleCnt="3" custScaleX="52719" custScaleY="44236" custLinFactNeighborX="38741" custLinFactNeighborY="33428">
        <dgm:presLayoutVars>
          <dgm:bulletEnabled val="1"/>
        </dgm:presLayoutVars>
      </dgm:prSet>
      <dgm:spPr/>
    </dgm:pt>
    <dgm:pt modelId="{8156E260-8584-A040-8882-B2C5D0592E6F}" type="pres">
      <dgm:prSet presAssocID="{15897FF2-315C-9A4E-971C-C2B58D00993E}" presName="aSpace" presStyleCnt="0"/>
      <dgm:spPr/>
    </dgm:pt>
    <dgm:pt modelId="{EAFAB678-FEED-E04A-8DF0-FD35D45CEA07}" type="pres">
      <dgm:prSet presAssocID="{7C3ABD1A-9446-414A-967C-2B92A332E457}" presName="aNode" presStyleLbl="fgAcc1" presStyleIdx="2" presStyleCnt="3" custScaleX="52719" custScaleY="43264" custLinFactY="2675" custLinFactNeighborX="38741" custLinFactNeighborY="100000">
        <dgm:presLayoutVars>
          <dgm:bulletEnabled val="1"/>
        </dgm:presLayoutVars>
      </dgm:prSet>
      <dgm:spPr/>
    </dgm:pt>
    <dgm:pt modelId="{7487476E-A226-2044-9536-48A96FBCCC5D}" type="pres">
      <dgm:prSet presAssocID="{7C3ABD1A-9446-414A-967C-2B92A332E457}" presName="aSpace" presStyleCnt="0"/>
      <dgm:spPr/>
    </dgm:pt>
  </dgm:ptLst>
  <dgm:cxnLst>
    <dgm:cxn modelId="{577F396F-F156-194C-AB90-B909216560A0}" type="presOf" srcId="{01A0EE05-9B41-BE45-8F3F-A246C7E46FFE}" destId="{6BDB4C7F-F612-FB46-B02D-666819824015}" srcOrd="0" destOrd="0" presId="urn:microsoft.com/office/officeart/2005/8/layout/pyramid2"/>
    <dgm:cxn modelId="{D2F41853-B747-7047-8E5D-F9B5A2B7F931}" type="presOf" srcId="{7C3ABD1A-9446-414A-967C-2B92A332E457}" destId="{EAFAB678-FEED-E04A-8DF0-FD35D45CEA07}" srcOrd="0" destOrd="0" presId="urn:microsoft.com/office/officeart/2005/8/layout/pyramid2"/>
    <dgm:cxn modelId="{6A507559-A029-D44B-9D37-2B79014748F4}" srcId="{01A0EE05-9B41-BE45-8F3F-A246C7E46FFE}" destId="{89340417-15D9-B044-825A-4C99869AD3EE}" srcOrd="0" destOrd="0" parTransId="{D0652935-D028-CD46-B454-84A7675ECF35}" sibTransId="{30F98D67-159E-BB46-85BA-465C5C5B4D4B}"/>
    <dgm:cxn modelId="{7E8C747B-6443-4648-B7FD-0AE603C17D54}" srcId="{01A0EE05-9B41-BE45-8F3F-A246C7E46FFE}" destId="{7C3ABD1A-9446-414A-967C-2B92A332E457}" srcOrd="2" destOrd="0" parTransId="{169B93E6-1C1B-A342-A2E8-4294C9EFA5E3}" sibTransId="{565D1473-ED11-6944-9B13-474F1B057012}"/>
    <dgm:cxn modelId="{023810B0-0725-624C-8DAA-0E1D9E4B7577}" type="presOf" srcId="{15897FF2-315C-9A4E-971C-C2B58D00993E}" destId="{08912C46-496A-DA4B-96A0-770D78518554}" srcOrd="0" destOrd="0" presId="urn:microsoft.com/office/officeart/2005/8/layout/pyramid2"/>
    <dgm:cxn modelId="{519FCBD6-9BDA-6040-86C1-199C1B71BDD1}" srcId="{01A0EE05-9B41-BE45-8F3F-A246C7E46FFE}" destId="{15897FF2-315C-9A4E-971C-C2B58D00993E}" srcOrd="1" destOrd="0" parTransId="{BE9E0C21-5F17-F04A-9C32-02D14FF19AE5}" sibTransId="{3F7282B2-FECF-C647-B7A3-605875AFD857}"/>
    <dgm:cxn modelId="{AA4A59E6-F8CD-9744-89EB-A30FDC6C76B1}" type="presOf" srcId="{89340417-15D9-B044-825A-4C99869AD3EE}" destId="{8F1133E7-7FA9-8A44-82E5-DC86FD4BBC8B}" srcOrd="0" destOrd="0" presId="urn:microsoft.com/office/officeart/2005/8/layout/pyramid2"/>
    <dgm:cxn modelId="{DC01FCFF-75EA-944F-A4EF-00C3F2F8DA17}" type="presParOf" srcId="{6BDB4C7F-F612-FB46-B02D-666819824015}" destId="{04686973-C414-6846-ACEB-321CF420609A}" srcOrd="0" destOrd="0" presId="urn:microsoft.com/office/officeart/2005/8/layout/pyramid2"/>
    <dgm:cxn modelId="{B1BDECBD-B809-1546-A200-1FB2F7946B8B}" type="presParOf" srcId="{6BDB4C7F-F612-FB46-B02D-666819824015}" destId="{631A1B9F-A429-3246-BE72-83BEF29732C4}" srcOrd="1" destOrd="0" presId="urn:microsoft.com/office/officeart/2005/8/layout/pyramid2"/>
    <dgm:cxn modelId="{B7500FFB-5F08-6746-8203-D2A70F265F3C}" type="presParOf" srcId="{631A1B9F-A429-3246-BE72-83BEF29732C4}" destId="{8F1133E7-7FA9-8A44-82E5-DC86FD4BBC8B}" srcOrd="0" destOrd="0" presId="urn:microsoft.com/office/officeart/2005/8/layout/pyramid2"/>
    <dgm:cxn modelId="{7B6F4673-4131-C04E-87C3-1FB322A97239}" type="presParOf" srcId="{631A1B9F-A429-3246-BE72-83BEF29732C4}" destId="{9CD1DF8D-CD4B-1E49-8DC2-DECEFFC3D782}" srcOrd="1" destOrd="0" presId="urn:microsoft.com/office/officeart/2005/8/layout/pyramid2"/>
    <dgm:cxn modelId="{67231F7D-9ACD-B34C-A3DC-07D12B24ABA9}" type="presParOf" srcId="{631A1B9F-A429-3246-BE72-83BEF29732C4}" destId="{08912C46-496A-DA4B-96A0-770D78518554}" srcOrd="2" destOrd="0" presId="urn:microsoft.com/office/officeart/2005/8/layout/pyramid2"/>
    <dgm:cxn modelId="{DFF2CAE6-EBA2-7E49-9043-E3AAAF93B6EA}" type="presParOf" srcId="{631A1B9F-A429-3246-BE72-83BEF29732C4}" destId="{8156E260-8584-A040-8882-B2C5D0592E6F}" srcOrd="3" destOrd="0" presId="urn:microsoft.com/office/officeart/2005/8/layout/pyramid2"/>
    <dgm:cxn modelId="{AB04A703-8803-5B4F-94DD-EA3966C574BF}" type="presParOf" srcId="{631A1B9F-A429-3246-BE72-83BEF29732C4}" destId="{EAFAB678-FEED-E04A-8DF0-FD35D45CEA07}" srcOrd="4" destOrd="0" presId="urn:microsoft.com/office/officeart/2005/8/layout/pyramid2"/>
    <dgm:cxn modelId="{382DCDC2-A932-CA45-87DC-74D580AA32C0}" type="presParOf" srcId="{631A1B9F-A429-3246-BE72-83BEF29732C4}" destId="{7487476E-A226-2044-9536-48A96FBCCC5D}"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86973-C414-6846-ACEB-321CF420609A}">
      <dsp:nvSpPr>
        <dsp:cNvPr id="0" name=""/>
        <dsp:cNvSpPr/>
      </dsp:nvSpPr>
      <dsp:spPr>
        <a:xfrm>
          <a:off x="988694" y="0"/>
          <a:ext cx="4800600" cy="4800600"/>
        </a:xfrm>
        <a:prstGeom prst="triangle">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8F1133E7-7FA9-8A44-82E5-DC86FD4BBC8B}">
      <dsp:nvSpPr>
        <dsp:cNvPr id="0" name=""/>
        <dsp:cNvSpPr/>
      </dsp:nvSpPr>
      <dsp:spPr>
        <a:xfrm>
          <a:off x="3388994" y="482638"/>
          <a:ext cx="3120390" cy="1136392"/>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Intensive</a:t>
          </a:r>
        </a:p>
      </dsp:txBody>
      <dsp:txXfrm>
        <a:off x="3444468" y="538112"/>
        <a:ext cx="3009442" cy="1025444"/>
      </dsp:txXfrm>
    </dsp:sp>
    <dsp:sp modelId="{08912C46-496A-DA4B-96A0-770D78518554}">
      <dsp:nvSpPr>
        <dsp:cNvPr id="0" name=""/>
        <dsp:cNvSpPr/>
      </dsp:nvSpPr>
      <dsp:spPr>
        <a:xfrm>
          <a:off x="3388994" y="1761079"/>
          <a:ext cx="3120390" cy="1136392"/>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Targeted</a:t>
          </a:r>
        </a:p>
      </dsp:txBody>
      <dsp:txXfrm>
        <a:off x="3444468" y="1816553"/>
        <a:ext cx="3009442" cy="1025444"/>
      </dsp:txXfrm>
    </dsp:sp>
    <dsp:sp modelId="{EAFAB678-FEED-E04A-8DF0-FD35D45CEA07}">
      <dsp:nvSpPr>
        <dsp:cNvPr id="0" name=""/>
        <dsp:cNvSpPr/>
      </dsp:nvSpPr>
      <dsp:spPr>
        <a:xfrm>
          <a:off x="3388994" y="3039520"/>
          <a:ext cx="3120390" cy="1136392"/>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9070" tIns="179070" rIns="179070" bIns="179070" numCol="1" spcCol="1270" anchor="ctr" anchorCtr="0">
          <a:noAutofit/>
        </a:bodyPr>
        <a:lstStyle/>
        <a:p>
          <a:pPr marL="0" lvl="0" indent="0" algn="ctr" defTabSz="2089150">
            <a:lnSpc>
              <a:spcPct val="90000"/>
            </a:lnSpc>
            <a:spcBef>
              <a:spcPct val="0"/>
            </a:spcBef>
            <a:spcAft>
              <a:spcPct val="35000"/>
            </a:spcAft>
            <a:buNone/>
          </a:pPr>
          <a:r>
            <a:rPr lang="en-US" sz="4700" kern="1200" dirty="0"/>
            <a:t>Universal</a:t>
          </a:r>
        </a:p>
      </dsp:txBody>
      <dsp:txXfrm>
        <a:off x="3444468" y="3094994"/>
        <a:ext cx="3009442" cy="1025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686973-C414-6846-ACEB-321CF420609A}">
      <dsp:nvSpPr>
        <dsp:cNvPr id="0" name=""/>
        <dsp:cNvSpPr/>
      </dsp:nvSpPr>
      <dsp:spPr>
        <a:xfrm rot="10800000">
          <a:off x="1348740" y="0"/>
          <a:ext cx="4800600" cy="4800600"/>
        </a:xfrm>
        <a:prstGeom prst="triangle">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8F1133E7-7FA9-8A44-82E5-DC86FD4BBC8B}">
      <dsp:nvSpPr>
        <dsp:cNvPr id="0" name=""/>
        <dsp:cNvSpPr/>
      </dsp:nvSpPr>
      <dsp:spPr>
        <a:xfrm>
          <a:off x="5700500" y="421737"/>
          <a:ext cx="1573175" cy="1054344"/>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Intensive</a:t>
          </a:r>
        </a:p>
      </dsp:txBody>
      <dsp:txXfrm>
        <a:off x="5751969" y="473206"/>
        <a:ext cx="1470237" cy="951406"/>
      </dsp:txXfrm>
    </dsp:sp>
    <dsp:sp modelId="{08912C46-496A-DA4B-96A0-770D78518554}">
      <dsp:nvSpPr>
        <dsp:cNvPr id="0" name=""/>
        <dsp:cNvSpPr/>
      </dsp:nvSpPr>
      <dsp:spPr>
        <a:xfrm>
          <a:off x="5695586" y="1908389"/>
          <a:ext cx="1645038" cy="983821"/>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Targeted</a:t>
          </a:r>
        </a:p>
      </dsp:txBody>
      <dsp:txXfrm>
        <a:off x="5743612" y="1956415"/>
        <a:ext cx="1548986" cy="887769"/>
      </dsp:txXfrm>
    </dsp:sp>
    <dsp:sp modelId="{EAFAB678-FEED-E04A-8DF0-FD35D45CEA07}">
      <dsp:nvSpPr>
        <dsp:cNvPr id="0" name=""/>
        <dsp:cNvSpPr/>
      </dsp:nvSpPr>
      <dsp:spPr>
        <a:xfrm>
          <a:off x="5695586" y="3414779"/>
          <a:ext cx="1645038" cy="962203"/>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Universal</a:t>
          </a:r>
        </a:p>
      </dsp:txBody>
      <dsp:txXfrm>
        <a:off x="5742557" y="3461750"/>
        <a:ext cx="1551096" cy="868261"/>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30T19:33:23.952"/>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30T19:35:10.861"/>
    </inkml:context>
    <inkml:brush xml:id="br0">
      <inkml:brushProperty name="width" value="0.05" units="cm"/>
      <inkml:brushProperty name="height" value="0.05" units="cm"/>
      <inkml:brushProperty name="color" value="#FFFFFF"/>
    </inkml:brush>
  </inkml:definitions>
  <inkml:trace contextRef="#ctx0" brushRef="#br0">1 0 24575,'0'3'0,"0"-1"0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30T19:35:16.560"/>
    </inkml:context>
    <inkml:brush xml:id="br0">
      <inkml:brushProperty name="width" value="0.05" units="cm"/>
      <inkml:brushProperty name="height" value="0.05" units="cm"/>
      <inkml:brushProperty name="color" value="#FFFFFF"/>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30T19:33:23.952"/>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30T19:34:52.205"/>
    </inkml:context>
    <inkml:brush xml:id="br0">
      <inkml:brushProperty name="width" value="0.05" units="cm"/>
      <inkml:brushProperty name="height" value="0.05" units="cm"/>
      <inkml:brushProperty name="color" value="#FFFFFF"/>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30T19:34:53.099"/>
    </inkml:context>
    <inkml:brush xml:id="br0">
      <inkml:brushProperty name="width" value="0.05" units="cm"/>
      <inkml:brushProperty name="height" value="0.05" units="cm"/>
      <inkml:brushProperty name="color" value="#FFFFFF"/>
    </inkml:brush>
  </inkml:definitions>
  <inkml:trace contextRef="#ctx0" brushRef="#br0">6 0 24575,'-3'0'0,"0"0"0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30T19:34:54.116"/>
    </inkml:context>
    <inkml:brush xml:id="br0">
      <inkml:brushProperty name="width" value="0.05" units="cm"/>
      <inkml:brushProperty name="height" value="0.05" units="cm"/>
      <inkml:brushProperty name="color" value="#FFFFFF"/>
    </inkml:brush>
  </inkml:definitions>
  <inkml:trace contextRef="#ctx0" brushRef="#br0">1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30T19:34:58.481"/>
    </inkml:context>
    <inkml:brush xml:id="br0">
      <inkml:brushProperty name="width" value="0.05" units="cm"/>
      <inkml:brushProperty name="height" value="0.05" units="cm"/>
      <inkml:brushProperty name="color" value="#FFFFFF"/>
    </inkml:brush>
  </inkml:definitions>
  <inkml:trace contextRef="#ctx0" brushRef="#br0">1 6 24575,'3'-3'0,"-1"0"0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30T19:35:01.863"/>
    </inkml:context>
    <inkml:brush xml:id="br0">
      <inkml:brushProperty name="width" value="0.05" units="cm"/>
      <inkml:brushProperty name="height" value="0.05" units="cm"/>
      <inkml:brushProperty name="color" value="#FFFFFF"/>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0557D6-394F-4997-BAE1-3025AAEEE491}" type="datetimeFigureOut">
              <a:rPr lang="en-US" smtClean="0"/>
              <a:t>5/3/2023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8AEF1D-CEA9-4A7D-9527-3F8368C69595}" type="slidenum">
              <a:rPr lang="en-US" smtClean="0"/>
              <a:t>‹#›</a:t>
            </a:fld>
            <a:endParaRPr lang="en-US"/>
          </a:p>
        </p:txBody>
      </p:sp>
    </p:spTree>
    <p:extLst>
      <p:ext uri="{BB962C8B-B14F-4D97-AF65-F5344CB8AC3E}">
        <p14:creationId xmlns:p14="http://schemas.microsoft.com/office/powerpoint/2010/main" val="32984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were asked to introduce the first topic of our Summit, which is “Equity and Justice in Clinical Science Training,” and we’re really happy to be doing so. With our presentation, we’ll speak to the compatibility of an equity and justice approach with the clinical science approach in the hopes that it will spur open and creative and even sea changing discussion, as we think about the future of the clinical science model and implications for training.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After our presentation today, you’ll be asked meet in workgroups that will address each of these four topics: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9E8AEF1D-CEA9-4A7D-9527-3F8368C69595}" type="slidenum">
              <a:rPr lang="en-US" smtClean="0"/>
              <a:t>1</a:t>
            </a:fld>
            <a:endParaRPr lang="en-US"/>
          </a:p>
        </p:txBody>
      </p:sp>
    </p:spTree>
    <p:extLst>
      <p:ext uri="{BB962C8B-B14F-4D97-AF65-F5344CB8AC3E}">
        <p14:creationId xmlns:p14="http://schemas.microsoft.com/office/powerpoint/2010/main" val="3523105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article by Sarah Victor and colleagues which looked at mental health difficulties among faculty and trainees, they reported that “More than 80% of respondents (n = 1,395 of 1,692) reported a lifetime history mental-health difficulties, and nearly half (48%) reported a diagnosed mental disorder.”</a:t>
            </a:r>
          </a:p>
          <a:p>
            <a:endParaRPr lang="en-US" dirty="0"/>
          </a:p>
          <a:p>
            <a:r>
              <a:rPr lang="en-US" dirty="0"/>
              <a:t>They also reported that “Graduate students more likely to endorse… mental health-related difficulties…”</a:t>
            </a:r>
          </a:p>
        </p:txBody>
      </p:sp>
      <p:sp>
        <p:nvSpPr>
          <p:cNvPr id="4" name="Slide Number Placeholder 3"/>
          <p:cNvSpPr>
            <a:spLocks noGrp="1"/>
          </p:cNvSpPr>
          <p:nvPr>
            <p:ph type="sldNum" sz="quarter" idx="5"/>
          </p:nvPr>
        </p:nvSpPr>
        <p:spPr/>
        <p:txBody>
          <a:bodyPr/>
          <a:lstStyle/>
          <a:p>
            <a:fld id="{9E8AEF1D-CEA9-4A7D-9527-3F8368C69595}" type="slidenum">
              <a:rPr lang="en-US" smtClean="0"/>
              <a:t>10</a:t>
            </a:fld>
            <a:endParaRPr lang="en-US"/>
          </a:p>
        </p:txBody>
      </p:sp>
    </p:spTree>
    <p:extLst>
      <p:ext uri="{BB962C8B-B14F-4D97-AF65-F5344CB8AC3E}">
        <p14:creationId xmlns:p14="http://schemas.microsoft.com/office/powerpoint/2010/main" val="590338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in another article by Victor</a:t>
            </a:r>
            <a:r>
              <a:rPr lang="en-US" sz="1200" b="0" i="0" u="none" strike="noStrike" kern="1200" baseline="0" dirty="0">
                <a:solidFill>
                  <a:schemeClr val="tx1"/>
                </a:solidFill>
                <a:effectLst/>
                <a:latin typeface="+mn-lt"/>
                <a:ea typeface="+mn-ea"/>
                <a:cs typeface="+mn-cs"/>
              </a:rPr>
              <a:t> and colleagues, they spoke directly to psychologists’ lived experiences of psychopathology, demonstrating that f</a:t>
            </a:r>
            <a:r>
              <a:rPr lang="en-US" sz="1200" b="0" i="0" u="none" strike="noStrike" kern="1200" dirty="0">
                <a:solidFill>
                  <a:schemeClr val="tx1"/>
                </a:solidFill>
                <a:effectLst/>
                <a:latin typeface="+mn-lt"/>
                <a:ea typeface="+mn-ea"/>
                <a:cs typeface="+mn-cs"/>
              </a:rPr>
              <a:t>aculty are now willingly telling others about their own mental health problems. This used to be taboo. Now it further</a:t>
            </a:r>
            <a:r>
              <a:rPr lang="en-US" sz="1200" b="0" i="0" u="none" strike="noStrike" kern="1200" baseline="0" dirty="0">
                <a:solidFill>
                  <a:schemeClr val="tx1"/>
                </a:solidFill>
                <a:effectLst/>
                <a:latin typeface="+mn-lt"/>
                <a:ea typeface="+mn-ea"/>
                <a:cs typeface="+mn-cs"/>
              </a:rPr>
              <a:t> demonstrates the prevalence of mental health problems among faculty. </a:t>
            </a:r>
            <a:endParaRPr lang="en-US" sz="1200" b="0" i="0" u="none" strike="noStrike"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_________________________</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Total Signatories as of December 2022: 75 named, 6 anonymous, 81 total</a:t>
            </a:r>
            <a:endParaRPr lang="en-US" dirty="0"/>
          </a:p>
        </p:txBody>
      </p:sp>
      <p:sp>
        <p:nvSpPr>
          <p:cNvPr id="4" name="Slide Number Placeholder 3"/>
          <p:cNvSpPr>
            <a:spLocks noGrp="1"/>
          </p:cNvSpPr>
          <p:nvPr>
            <p:ph type="sldNum" sz="quarter" idx="5"/>
          </p:nvPr>
        </p:nvSpPr>
        <p:spPr/>
        <p:txBody>
          <a:bodyPr/>
          <a:lstStyle/>
          <a:p>
            <a:fld id="{9E8AEF1D-CEA9-4A7D-9527-3F8368C69595}" type="slidenum">
              <a:rPr lang="en-US" smtClean="0"/>
              <a:t>11</a:t>
            </a:fld>
            <a:endParaRPr lang="en-US"/>
          </a:p>
        </p:txBody>
      </p:sp>
    </p:spTree>
    <p:extLst>
      <p:ext uri="{BB962C8B-B14F-4D97-AF65-F5344CB8AC3E}">
        <p14:creationId xmlns:p14="http://schemas.microsoft.com/office/powerpoint/2010/main" val="1691394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are rates</a:t>
            </a:r>
            <a:r>
              <a:rPr lang="en-US" baseline="0" dirty="0"/>
              <a:t> of mental health problems high, rates of burnout are high too.  Data show that… (READ SLIDE)</a:t>
            </a:r>
            <a:endParaRPr lang="en-US" dirty="0"/>
          </a:p>
        </p:txBody>
      </p:sp>
      <p:sp>
        <p:nvSpPr>
          <p:cNvPr id="4" name="Slide Number Placeholder 3"/>
          <p:cNvSpPr>
            <a:spLocks noGrp="1"/>
          </p:cNvSpPr>
          <p:nvPr>
            <p:ph type="sldNum" sz="quarter" idx="10"/>
          </p:nvPr>
        </p:nvSpPr>
        <p:spPr/>
        <p:txBody>
          <a:bodyPr/>
          <a:lstStyle/>
          <a:p>
            <a:fld id="{9E8AEF1D-CEA9-4A7D-9527-3F8368C69595}" type="slidenum">
              <a:rPr lang="en-US" smtClean="0"/>
              <a:t>12</a:t>
            </a:fld>
            <a:endParaRPr lang="en-US"/>
          </a:p>
        </p:txBody>
      </p:sp>
    </p:spTree>
    <p:extLst>
      <p:ext uri="{BB962C8B-B14F-4D97-AF65-F5344CB8AC3E}">
        <p14:creationId xmlns:p14="http://schemas.microsoft.com/office/powerpoint/2010/main" val="2140532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latin typeface="Times New Roman" panose="02020603050405020304" pitchFamily="18" charset="0"/>
                <a:cs typeface="Times New Roman" panose="02020603050405020304" pitchFamily="18" charset="0"/>
              </a:rPr>
              <a:t>The CUDCP Burnout Task Force, led</a:t>
            </a:r>
            <a:r>
              <a:rPr lang="en-US" sz="3200" baseline="0" dirty="0">
                <a:latin typeface="Times New Roman" panose="02020603050405020304" pitchFamily="18" charset="0"/>
                <a:cs typeface="Times New Roman" panose="02020603050405020304" pitchFamily="18" charset="0"/>
              </a:rPr>
              <a:t> my Melissa Hunt, and of which I’m a member, conducted a survey of trainees from CUDCP programs, and here’s some of what was found… (READ SLIDE)</a:t>
            </a:r>
          </a:p>
          <a:p>
            <a:endParaRPr lang="en-US" sz="3200" baseline="0" dirty="0">
              <a:latin typeface="Times New Roman" panose="02020603050405020304" pitchFamily="18" charset="0"/>
              <a:cs typeface="Times New Roman" panose="02020603050405020304" pitchFamily="18" charset="0"/>
            </a:endParaRPr>
          </a:p>
          <a:p>
            <a:r>
              <a:rPr lang="en-US" sz="3200" baseline="0" dirty="0">
                <a:latin typeface="Times New Roman" panose="02020603050405020304" pitchFamily="18" charset="0"/>
                <a:cs typeface="Times New Roman" panose="02020603050405020304" pitchFamily="18" charset="0"/>
              </a:rPr>
              <a:t>NOTE: for “In my program…” SAY – so faculty are perceived as are talking the talk, but not walking the walk.</a:t>
            </a:r>
          </a:p>
          <a:p>
            <a:endParaRPr lang="en-US" sz="3200" baseline="0" dirty="0">
              <a:latin typeface="Times New Roman" panose="02020603050405020304" pitchFamily="18" charset="0"/>
              <a:cs typeface="Times New Roman" panose="02020603050405020304" pitchFamily="18" charset="0"/>
            </a:endParaRPr>
          </a:p>
          <a:p>
            <a:r>
              <a:rPr lang="en-US" sz="3200" baseline="0" dirty="0">
                <a:latin typeface="Times New Roman" panose="02020603050405020304" pitchFamily="18" charset="0"/>
                <a:cs typeface="Times New Roman" panose="02020603050405020304" pitchFamily="18" charset="0"/>
              </a:rPr>
              <a:t>____________________________</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Burnout Survey Task Force</a:t>
            </a:r>
          </a:p>
          <a:p>
            <a:r>
              <a:rPr lang="en-US" sz="3200" dirty="0">
                <a:latin typeface="Times New Roman" panose="02020603050405020304" pitchFamily="18" charset="0"/>
                <a:cs typeface="Times New Roman" panose="02020603050405020304" pitchFamily="18" charset="0"/>
              </a:rPr>
              <a:t>Surveyed all CUDCP member programs</a:t>
            </a:r>
          </a:p>
          <a:p>
            <a:r>
              <a:rPr lang="en-US" sz="3200" dirty="0">
                <a:latin typeface="Times New Roman" panose="02020603050405020304" pitchFamily="18" charset="0"/>
                <a:cs typeface="Times New Roman" panose="02020603050405020304" pitchFamily="18" charset="0"/>
              </a:rPr>
              <a:t> 1189 Trainees provided at least some data.</a:t>
            </a:r>
          </a:p>
          <a:p>
            <a:r>
              <a:rPr lang="en-US" sz="3200" dirty="0">
                <a:latin typeface="Times New Roman" panose="02020603050405020304" pitchFamily="18" charset="0"/>
                <a:cs typeface="Times New Roman" panose="02020603050405020304" pitchFamily="18" charset="0"/>
              </a:rPr>
              <a:t> Demographics</a:t>
            </a:r>
          </a:p>
          <a:p>
            <a:pPr lvl="1"/>
            <a:r>
              <a:rPr lang="en-US" sz="3000" dirty="0">
                <a:latin typeface="Times New Roman" panose="02020603050405020304" pitchFamily="18" charset="0"/>
                <a:cs typeface="Times New Roman" panose="02020603050405020304" pitchFamily="18" charset="0"/>
              </a:rPr>
              <a:t> 82% cis-women, 12.4% cis-men, 5% GQ or NB</a:t>
            </a:r>
          </a:p>
          <a:p>
            <a:pPr lvl="1"/>
            <a:r>
              <a:rPr lang="en-US" sz="3000" dirty="0">
                <a:latin typeface="Times New Roman" panose="02020603050405020304" pitchFamily="18" charset="0"/>
                <a:cs typeface="Times New Roman" panose="02020603050405020304" pitchFamily="18" charset="0"/>
              </a:rPr>
              <a:t> 65% W, 11% H, 6% B, 5% EA, 5% SA, 8% all other ethnicities represented (e.g. PI, NA, Middle Eastern/MENA, SEA, Multiracial) </a:t>
            </a:r>
          </a:p>
          <a:p>
            <a:pPr lvl="1"/>
            <a:r>
              <a:rPr lang="en-US" sz="3000" dirty="0">
                <a:latin typeface="Times New Roman" panose="02020603050405020304" pitchFamily="18" charset="0"/>
                <a:cs typeface="Times New Roman" panose="02020603050405020304" pitchFamily="18" charset="0"/>
              </a:rPr>
              <a:t> Age:  M = 27.5, SD = 3.4</a:t>
            </a:r>
          </a:p>
          <a:p>
            <a:endParaRPr lang="en-US" dirty="0"/>
          </a:p>
          <a:p>
            <a:r>
              <a:rPr lang="en-US" dirty="0"/>
              <a:t>Modal hours worked</a:t>
            </a:r>
            <a:r>
              <a:rPr lang="en-US" baseline="0" dirty="0"/>
              <a:t> weekly = 60 (range 20-100)</a:t>
            </a:r>
          </a:p>
          <a:p>
            <a:endParaRPr lang="en-US" baseline="0" dirty="0"/>
          </a:p>
          <a:p>
            <a:r>
              <a:rPr lang="en-US" baseline="0" dirty="0"/>
              <a:t>Trainees reported:</a:t>
            </a:r>
          </a:p>
          <a:p>
            <a:endParaRPr lang="en-US" baseline="0" dirty="0"/>
          </a:p>
          <a:p>
            <a:r>
              <a:rPr lang="en-US" baseline="0" dirty="0"/>
              <a:t>High levels of time pressure</a:t>
            </a:r>
          </a:p>
          <a:p>
            <a:r>
              <a:rPr lang="en-US" baseline="0" dirty="0"/>
              <a:t>Being unable to get enough sleep, exercise, relaxation time, and time with family and friends</a:t>
            </a:r>
          </a:p>
          <a:p>
            <a:endParaRPr lang="en-US" baseline="0" dirty="0"/>
          </a:p>
          <a:p>
            <a:r>
              <a:rPr lang="en-US" baseline="0" dirty="0"/>
              <a:t>High degree of emotional exhaustion</a:t>
            </a:r>
          </a:p>
          <a:p>
            <a:endParaRPr lang="en-US" baseline="0" dirty="0"/>
          </a:p>
          <a:p>
            <a:r>
              <a:rPr lang="en-US" baseline="0" dirty="0"/>
              <a:t>Even if programs talk about and encourage self-care, most trainees disagreed with this statement:</a:t>
            </a:r>
          </a:p>
          <a:p>
            <a:endParaRPr lang="en-US"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latin typeface="Times New Roman" panose="02020603050405020304" pitchFamily="18" charset="0"/>
                <a:cs typeface="Times New Roman" panose="02020603050405020304" pitchFamily="18" charset="0"/>
              </a:rPr>
              <a:t>“In my program, the messaging about self-care, work-life balance, and wellness is consistent with the realities of how it is prioritized.”</a:t>
            </a:r>
          </a:p>
          <a:p>
            <a:endParaRPr lang="en-US" baseline="0" dirty="0"/>
          </a:p>
          <a:p>
            <a:r>
              <a:rPr lang="en-US" baseline="0" dirty="0"/>
              <a:t>But a positive program culture is associated with lower burnout.</a:t>
            </a:r>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fld id="{9E8AEF1D-CEA9-4A7D-9527-3F8368C69595}" type="slidenum">
              <a:rPr lang="en-US" smtClean="0"/>
              <a:t>13</a:t>
            </a:fld>
            <a:endParaRPr lang="en-US"/>
          </a:p>
        </p:txBody>
      </p:sp>
    </p:spTree>
    <p:extLst>
      <p:ext uri="{BB962C8B-B14F-4D97-AF65-F5344CB8AC3E}">
        <p14:creationId xmlns:p14="http://schemas.microsoft.com/office/powerpoint/2010/main" val="1879550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What are we doing to ourselves and our trainees? </a:t>
            </a:r>
          </a:p>
          <a:p>
            <a:pPr rtl="0" fontAlgn="base"/>
            <a:endParaRPr lang="en-US" sz="1200" b="0" i="0" u="none" strike="noStrike" kern="1200" dirty="0">
              <a:solidFill>
                <a:schemeClr val="tx1"/>
              </a:solidFill>
              <a:effectLst/>
              <a:latin typeface="+mn-lt"/>
              <a:ea typeface="+mn-ea"/>
              <a:cs typeface="+mn-cs"/>
            </a:endParaRPr>
          </a:p>
          <a:p>
            <a:r>
              <a:rPr lang="en-US" sz="2400" dirty="0">
                <a:latin typeface="Times New Roman" panose="02020603050405020304" pitchFamily="18" charset="0"/>
                <a:cs typeface="Times New Roman" panose="02020603050405020304" pitchFamily="18" charset="0"/>
              </a:rPr>
              <a:t>Burnout is an ethical issue because it can lead to impaired functioning and can affect patient well-being, so managing burnout is an ethical obligation.</a:t>
            </a:r>
          </a:p>
          <a:p>
            <a:endParaRPr lang="en-US" sz="240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Self-care – which people promote to help with burnout - also is considered a professional competency – thought it’s framed as an</a:t>
            </a:r>
            <a:r>
              <a:rPr lang="en-US" sz="1200" baseline="0" dirty="0">
                <a:latin typeface="Times New Roman" panose="02020603050405020304" pitchFamily="18" charset="0"/>
                <a:cs typeface="Times New Roman" panose="02020603050405020304" pitchFamily="18" charset="0"/>
              </a:rPr>
              <a:t> individual competency. This is important because really, it’s NOT about the self, it’s about the SYSTEM and the demands it places on everyone.  In particular, our systemic goals of productivity. </a:t>
            </a:r>
            <a:endParaRPr lang="en-US" sz="1200" dirty="0">
              <a:latin typeface="Times New Roman" panose="02020603050405020304" pitchFamily="18" charset="0"/>
              <a:cs typeface="Times New Roman" panose="02020603050405020304" pitchFamily="18" charset="0"/>
            </a:endParaRP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“In my day,” the goal of productivity was so normative we didn’t even question it; working as many hours as possible was considered a badge of honor; it was built implicitly into a system that we never even thought to question; now we’re seeing more clearly its impact</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Furthermore, the outcome of our extreme focus on productivity – i.e., the proliferation of articles, and journals in which to publish them, just allows people to increase their numbers, but not necessarily their impact; which brings us back to the issue of clinical science not moving the needle on public health</a:t>
            </a:r>
          </a:p>
          <a:p>
            <a:endParaRPr lang="en-US" dirty="0"/>
          </a:p>
          <a:p>
            <a:r>
              <a:rPr lang="en-US" dirty="0"/>
              <a:t>__________________________</a:t>
            </a:r>
          </a:p>
          <a:p>
            <a:endParaRPr lang="en-US" dirty="0"/>
          </a:p>
          <a:p>
            <a:r>
              <a:rPr lang="en-US" sz="2400" dirty="0">
                <a:latin typeface="Times New Roman" panose="02020603050405020304" pitchFamily="18" charset="0"/>
                <a:cs typeface="Times New Roman" panose="02020603050405020304" pitchFamily="18" charset="0"/>
              </a:rPr>
              <a:t>APA Ethics Code 2.06</a:t>
            </a:r>
          </a:p>
          <a:p>
            <a:pPr lvl="1"/>
            <a:r>
              <a:rPr lang="en-US" sz="2200" dirty="0">
                <a:latin typeface="Times New Roman" panose="02020603050405020304" pitchFamily="18" charset="0"/>
                <a:cs typeface="Times New Roman" panose="02020603050405020304" pitchFamily="18" charset="0"/>
              </a:rPr>
              <a:t>a) Psychologists refrain from initiating an activity when they know or should know that there is a substantial likelihood that their personal problems will prevent them from performing their work-related activities in a competent manner. </a:t>
            </a:r>
          </a:p>
          <a:p>
            <a:pPr lvl="1"/>
            <a:r>
              <a:rPr lang="en-US" sz="2200" dirty="0">
                <a:latin typeface="Times New Roman" panose="02020603050405020304" pitchFamily="18" charset="0"/>
                <a:cs typeface="Times New Roman" panose="02020603050405020304" pitchFamily="18" charset="0"/>
              </a:rPr>
              <a:t>(b) When psychologists become aware of personal problems that may interfere with their performing work related duties adequately, they take appropriate measures, such as obtaining professional consultation or assistance, and determine whether they should limit, suspend, or terminate their work-related duties.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Because burnout is a risk for impaired performance, self-care has been identified by APA a foundational profession wide competency (PWC) that we are supposed to be both training and evaluating.  </a:t>
            </a:r>
          </a:p>
          <a:p>
            <a:endParaRPr lang="en-US" dirty="0"/>
          </a:p>
          <a:p>
            <a:r>
              <a:rPr lang="en-US" sz="1200" dirty="0">
                <a:latin typeface="Times New Roman" panose="02020603050405020304" pitchFamily="18" charset="0"/>
                <a:cs typeface="Times New Roman" panose="02020603050405020304" pitchFamily="18" charset="0"/>
              </a:rPr>
              <a:t>Self-care is being framed as an </a:t>
            </a:r>
            <a:r>
              <a:rPr lang="en-US" sz="1200" i="1" dirty="0">
                <a:latin typeface="Times New Roman" panose="02020603050405020304" pitchFamily="18" charset="0"/>
                <a:cs typeface="Times New Roman" panose="02020603050405020304" pitchFamily="18" charset="0"/>
              </a:rPr>
              <a:t>individual competency</a:t>
            </a:r>
            <a:r>
              <a:rPr lang="en-US" sz="1200" dirty="0">
                <a:latin typeface="Times New Roman" panose="02020603050405020304" pitchFamily="18" charset="0"/>
                <a:cs typeface="Times New Roman" panose="02020603050405020304" pitchFamily="18" charset="0"/>
              </a:rPr>
              <a:t> that must be taught, learned and practiced.</a:t>
            </a:r>
          </a:p>
          <a:p>
            <a:r>
              <a:rPr lang="en-US" sz="1200" dirty="0">
                <a:latin typeface="Times New Roman" panose="02020603050405020304" pitchFamily="18" charset="0"/>
                <a:cs typeface="Times New Roman" panose="02020603050405020304" pitchFamily="18" charset="0"/>
              </a:rPr>
              <a:t>The larger issue is really the </a:t>
            </a:r>
            <a:r>
              <a:rPr lang="en-US" sz="1200" i="1" dirty="0">
                <a:latin typeface="Times New Roman" panose="02020603050405020304" pitchFamily="18" charset="0"/>
                <a:cs typeface="Times New Roman" panose="02020603050405020304" pitchFamily="18" charset="0"/>
              </a:rPr>
              <a:t>systemic demands </a:t>
            </a:r>
            <a:r>
              <a:rPr lang="en-US" sz="1200" dirty="0">
                <a:latin typeface="Times New Roman" panose="02020603050405020304" pitchFamily="18" charset="0"/>
                <a:cs typeface="Times New Roman" panose="02020603050405020304" pitchFamily="18" charset="0"/>
              </a:rPr>
              <a:t>that are being placed on </a:t>
            </a:r>
            <a:r>
              <a:rPr lang="en-US" sz="1200" i="1" dirty="0">
                <a:latin typeface="Times New Roman" panose="02020603050405020304" pitchFamily="18" charset="0"/>
                <a:cs typeface="Times New Roman" panose="02020603050405020304" pitchFamily="18" charset="0"/>
              </a:rPr>
              <a:t>everyone</a:t>
            </a:r>
            <a:r>
              <a:rPr lang="en-US" sz="1200" dirty="0">
                <a:latin typeface="Times New Roman" panose="02020603050405020304" pitchFamily="18" charset="0"/>
                <a:cs typeface="Times New Roman" panose="02020603050405020304" pitchFamily="18" charset="0"/>
              </a:rPr>
              <a:t> in our field, including our trainees.  </a:t>
            </a:r>
          </a:p>
          <a:p>
            <a:r>
              <a:rPr lang="en-US" sz="1200" dirty="0">
                <a:latin typeface="Times New Roman" panose="02020603050405020304" pitchFamily="18" charset="0"/>
                <a:cs typeface="Times New Roman" panose="02020603050405020304" pitchFamily="18" charset="0"/>
              </a:rPr>
              <a:t>Even if you try to promote a “culture of self-care,” trainees get the implicit (and sometimes explicit) message from supervisors and clinic directors and mentors and professors and internships and funding agencies that they must maintain astonishing levels of productivity across multiple roles and responsibilities to be successful.  (Read journals in bed!)</a:t>
            </a:r>
          </a:p>
          <a:p>
            <a:r>
              <a:rPr lang="en-US" sz="1200" dirty="0">
                <a:latin typeface="Times New Roman" panose="02020603050405020304" pitchFamily="18" charset="0"/>
                <a:cs typeface="Times New Roman" panose="02020603050405020304" pitchFamily="18" charset="0"/>
              </a:rPr>
              <a:t>We need systemic solutions!”</a:t>
            </a:r>
          </a:p>
          <a:p>
            <a:endParaRPr lang="en-US" dirty="0"/>
          </a:p>
          <a:p>
            <a:endParaRPr lang="en-US" dirty="0"/>
          </a:p>
        </p:txBody>
      </p:sp>
      <p:sp>
        <p:nvSpPr>
          <p:cNvPr id="4" name="Slide Number Placeholder 3"/>
          <p:cNvSpPr>
            <a:spLocks noGrp="1"/>
          </p:cNvSpPr>
          <p:nvPr>
            <p:ph type="sldNum" sz="quarter" idx="5"/>
          </p:nvPr>
        </p:nvSpPr>
        <p:spPr/>
        <p:txBody>
          <a:bodyPr/>
          <a:lstStyle/>
          <a:p>
            <a:fld id="{9E8AEF1D-CEA9-4A7D-9527-3F8368C69595}" type="slidenum">
              <a:rPr lang="en-US" smtClean="0"/>
              <a:t>14</a:t>
            </a:fld>
            <a:endParaRPr lang="en-US"/>
          </a:p>
        </p:txBody>
      </p:sp>
    </p:spTree>
    <p:extLst>
      <p:ext uri="{BB962C8B-B14F-4D97-AF65-F5344CB8AC3E}">
        <p14:creationId xmlns:p14="http://schemas.microsoft.com/office/powerpoint/2010/main" val="950063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Finally, regarding</a:t>
            </a:r>
            <a:r>
              <a:rPr lang="en-US" sz="1200" b="0" i="0" u="none" strike="noStrike" kern="1200" baseline="0" dirty="0">
                <a:solidFill>
                  <a:schemeClr val="tx1"/>
                </a:solidFill>
                <a:effectLst/>
                <a:latin typeface="+mn-lt"/>
                <a:ea typeface="+mn-ea"/>
                <a:cs typeface="+mn-cs"/>
              </a:rPr>
              <a:t> out last topic - </a:t>
            </a:r>
            <a:r>
              <a:rPr lang="en-US" sz="1200" b="0" i="0" u="none" strike="noStrike" kern="1200" dirty="0">
                <a:solidFill>
                  <a:schemeClr val="tx1"/>
                </a:solidFill>
                <a:effectLst/>
                <a:latin typeface="+mn-lt"/>
                <a:ea typeface="+mn-ea"/>
                <a:cs typeface="+mn-cs"/>
              </a:rPr>
              <a:t>In clinical science training programs, clinical and research training are integrated, with the idea that this integration strengthens our knowledge base, approach, and training programs as a whole; this is in line with one of the key principles of clinical science – the true integration of science and practice</a:t>
            </a:r>
          </a:p>
          <a:p>
            <a:endParaRPr lang="en-US" dirty="0"/>
          </a:p>
        </p:txBody>
      </p:sp>
      <p:sp>
        <p:nvSpPr>
          <p:cNvPr id="4" name="Slide Number Placeholder 3"/>
          <p:cNvSpPr>
            <a:spLocks noGrp="1"/>
          </p:cNvSpPr>
          <p:nvPr>
            <p:ph type="sldNum" sz="quarter" idx="5"/>
          </p:nvPr>
        </p:nvSpPr>
        <p:spPr/>
        <p:txBody>
          <a:bodyPr/>
          <a:lstStyle/>
          <a:p>
            <a:fld id="{9E8AEF1D-CEA9-4A7D-9527-3F8368C69595}" type="slidenum">
              <a:rPr lang="en-US" smtClean="0"/>
              <a:t>15</a:t>
            </a:fld>
            <a:endParaRPr lang="en-US"/>
          </a:p>
        </p:txBody>
      </p:sp>
    </p:spTree>
    <p:extLst>
      <p:ext uri="{BB962C8B-B14F-4D97-AF65-F5344CB8AC3E}">
        <p14:creationId xmlns:p14="http://schemas.microsoft.com/office/powerpoint/2010/main" val="254765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DEI, on the other hand, has typically been siloed into its own separate, peripheral topic, championed by a small group of individuals, and perceived in many ways to be at odds with evidence based practice and rigorous research - as if DEI and clinical science were not compatible</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Indeed, many clinical science training programs have not systematically integrated training from a DEI perspective, and even those that have done so have still been training in the context of larger structural systems that work against DEI</a:t>
            </a:r>
          </a:p>
          <a:p>
            <a:pPr rtl="0" fontAlgn="base"/>
            <a:r>
              <a:rPr lang="en-US" sz="1200" b="0" i="0" u="none" strike="noStrike" kern="1200" dirty="0">
                <a:solidFill>
                  <a:schemeClr val="tx1"/>
                </a:solidFill>
                <a:effectLst/>
                <a:latin typeface="+mn-lt"/>
                <a:ea typeface="+mn-ea"/>
                <a:cs typeface="+mn-cs"/>
              </a:rPr>
              <a:t>Fortunately, there has been lots of interest in changing this, and yet it’s not clear how to best do this</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These is not likely to be one “right” way; however, we are seeing numerous organizations and scholars leading discussion on this, creating resources, and making calls for action; we’ll highlight examples of these more formally at the end of our talk today</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 question for clinical science training programs is how do they want to utilize and incorporate these into their program in a way that – unlike the past – now centers and uses a DEI perspective as a guiding principle; in a way that makes clear that DEI and clinical science are compatible</a:t>
            </a:r>
          </a:p>
          <a:p>
            <a:endParaRPr lang="en-US" dirty="0"/>
          </a:p>
        </p:txBody>
      </p:sp>
      <p:sp>
        <p:nvSpPr>
          <p:cNvPr id="4" name="Slide Number Placeholder 3"/>
          <p:cNvSpPr>
            <a:spLocks noGrp="1"/>
          </p:cNvSpPr>
          <p:nvPr>
            <p:ph type="sldNum" sz="quarter" idx="5"/>
          </p:nvPr>
        </p:nvSpPr>
        <p:spPr/>
        <p:txBody>
          <a:bodyPr/>
          <a:lstStyle/>
          <a:p>
            <a:fld id="{9E8AEF1D-CEA9-4A7D-9527-3F8368C69595}" type="slidenum">
              <a:rPr lang="en-US" smtClean="0"/>
              <a:t>16</a:t>
            </a:fld>
            <a:endParaRPr lang="en-US"/>
          </a:p>
        </p:txBody>
      </p:sp>
    </p:spTree>
    <p:extLst>
      <p:ext uri="{BB962C8B-B14F-4D97-AF65-F5344CB8AC3E}">
        <p14:creationId xmlns:p14="http://schemas.microsoft.com/office/powerpoint/2010/main" val="2315408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There are a number of dilemmas that we will have to tackle as we do so</a:t>
            </a:r>
          </a:p>
          <a:p>
            <a:pPr rtl="0" fontAlgn="base"/>
            <a:r>
              <a:rPr lang="en-US" sz="1200" b="0" i="0" u="none" strike="noStrike" kern="1200" dirty="0">
                <a:solidFill>
                  <a:schemeClr val="tx1"/>
                </a:solidFill>
                <a:effectLst/>
                <a:latin typeface="+mn-lt"/>
                <a:ea typeface="+mn-ea"/>
                <a:cs typeface="+mn-cs"/>
              </a:rPr>
              <a:t>Dilemma of flexibility vs. accountability </a:t>
            </a:r>
            <a:endParaRPr lang="en-US" sz="105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How do we square the calls for required change and accountability with our clinical science training goals of flexibility?</a:t>
            </a:r>
            <a:endParaRPr lang="en-US" sz="105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Dilemma of apparent flexibility vs. potential rigidity</a:t>
            </a:r>
            <a:endParaRPr lang="en-US" sz="105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How might the clinical science approach blind us? </a:t>
            </a:r>
            <a:endParaRPr lang="en-US" sz="105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For example, there is a growing recognition that in many instances, particularly with regard to evidence-based treatments, we have failed to consider relevant stakeholders. We have failed to reach relevant communities. We have failed to see outside our own perspectives on what is valuable science, and we have failed to know how to bring clinical science to anyone but other clinical scientists. We need to be mindful of our own assumptions and rigidities and work towards our ideal of flexibility.</a:t>
            </a:r>
            <a:endParaRPr lang="en-US" sz="105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E8AEF1D-CEA9-4A7D-9527-3F8368C69595}" type="slidenum">
              <a:rPr lang="en-US" smtClean="0"/>
              <a:t>17</a:t>
            </a:fld>
            <a:endParaRPr lang="en-US"/>
          </a:p>
        </p:txBody>
      </p:sp>
    </p:spTree>
    <p:extLst>
      <p:ext uri="{BB962C8B-B14F-4D97-AF65-F5344CB8AC3E}">
        <p14:creationId xmlns:p14="http://schemas.microsoft.com/office/powerpoint/2010/main" val="3213322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As we continue our presentation today, we see it as our job to inspire ways we can and should make fundamental changes to improve in all of these four interrelated domains.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I’ll now turn things over to </a:t>
            </a:r>
            <a:r>
              <a:rPr lang="en-US" sz="1200" b="0" i="0" u="none" strike="noStrike" kern="1200" dirty="0" err="1">
                <a:solidFill>
                  <a:schemeClr val="tx1"/>
                </a:solidFill>
                <a:effectLst/>
                <a:latin typeface="+mn-lt"/>
                <a:ea typeface="+mn-ea"/>
                <a:cs typeface="+mn-cs"/>
              </a:rPr>
              <a:t>Jaisal</a:t>
            </a:r>
            <a:r>
              <a:rPr lang="en-US" sz="1200" b="0" i="0" u="none" strike="noStrike" kern="1200">
                <a:solidFill>
                  <a:schemeClr val="tx1"/>
                </a:solidFill>
                <a:effectLst/>
                <a:latin typeface="+mn-lt"/>
                <a:ea typeface="+mn-ea"/>
                <a:cs typeface="+mn-cs"/>
              </a:rPr>
              <a:t>. </a:t>
            </a:r>
            <a:br>
              <a:rPr lang="en-US" b="0" dirty="0">
                <a:effectLst/>
              </a:rPr>
            </a:br>
            <a:endParaRPr lang="en-US" dirty="0"/>
          </a:p>
        </p:txBody>
      </p:sp>
      <p:sp>
        <p:nvSpPr>
          <p:cNvPr id="4" name="Slide Number Placeholder 3"/>
          <p:cNvSpPr>
            <a:spLocks noGrp="1"/>
          </p:cNvSpPr>
          <p:nvPr>
            <p:ph type="sldNum" sz="quarter" idx="5"/>
          </p:nvPr>
        </p:nvSpPr>
        <p:spPr/>
        <p:txBody>
          <a:bodyPr/>
          <a:lstStyle/>
          <a:p>
            <a:fld id="{9E8AEF1D-CEA9-4A7D-9527-3F8368C69595}" type="slidenum">
              <a:rPr lang="en-US" smtClean="0"/>
              <a:t>18</a:t>
            </a:fld>
            <a:endParaRPr lang="en-US"/>
          </a:p>
        </p:txBody>
      </p:sp>
    </p:spTree>
    <p:extLst>
      <p:ext uri="{BB962C8B-B14F-4D97-AF65-F5344CB8AC3E}">
        <p14:creationId xmlns:p14="http://schemas.microsoft.com/office/powerpoint/2010/main" val="1124117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Segoe UI" panose="020B0502040204020203" pitchFamily="34" charset="0"/>
              </a:rPr>
              <a:t>Intro: 4</a:t>
            </a:r>
            <a:r>
              <a:rPr lang="en-US" b="0" i="0" baseline="30000" dirty="0">
                <a:solidFill>
                  <a:srgbClr val="242424"/>
                </a:solidFill>
                <a:effectLst/>
                <a:latin typeface="Segoe UI" panose="020B0502040204020203" pitchFamily="34" charset="0"/>
              </a:rPr>
              <a:t>th</a:t>
            </a:r>
            <a:r>
              <a:rPr lang="en-US" b="0" i="0" dirty="0">
                <a:solidFill>
                  <a:srgbClr val="242424"/>
                </a:solidFill>
                <a:effectLst/>
                <a:latin typeface="Segoe UI" panose="020B0502040204020203" pitchFamily="34" charset="0"/>
              </a:rPr>
              <a:t> year clinical science doctoral student at WashU.  I was a member of the Academy’s racial justice task force and have done additional work on DEI in clinical science.  For example, I’m one of the co-founders and co-leaders of DiSSECT (which stands for Dismantling Systemic Shortcomings in Education and Clinical Training), which is a national student-led organization that aims to develop and disseminate resources dedicated to advancing DEI in clinical science and related training programs. I’m excited about the Academy’s focus on bringing DEI out of the periphery and to the center of training, here to offer a student’s perspective</a:t>
            </a:r>
          </a:p>
        </p:txBody>
      </p:sp>
      <p:sp>
        <p:nvSpPr>
          <p:cNvPr id="4" name="Slide Number Placeholder 3"/>
          <p:cNvSpPr>
            <a:spLocks noGrp="1"/>
          </p:cNvSpPr>
          <p:nvPr>
            <p:ph type="sldNum" sz="quarter" idx="5"/>
          </p:nvPr>
        </p:nvSpPr>
        <p:spPr/>
        <p:txBody>
          <a:bodyPr/>
          <a:lstStyle/>
          <a:p>
            <a:fld id="{1B116DBF-1FC3-554C-AA0C-2C1F8B2E71EB}" type="slidenum">
              <a:rPr lang="en-US" smtClean="0"/>
              <a:t>19</a:t>
            </a:fld>
            <a:endParaRPr lang="en-US"/>
          </a:p>
        </p:txBody>
      </p:sp>
    </p:spTree>
    <p:extLst>
      <p:ext uri="{BB962C8B-B14F-4D97-AF65-F5344CB8AC3E}">
        <p14:creationId xmlns:p14="http://schemas.microsoft.com/office/powerpoint/2010/main" val="202411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DON’T READ THEM, just say:</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These topics each have their own unique challenges, but we believe they also are related to one another in important ways, and in our talk today, we’ll discuss issues that link them together and that have implications for clinical science.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Now, these four topics were not selected randomly. They were selected because the data suggest that we have not done a good enough job in any of these areas. Let me highlight a few examples.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9E8AEF1D-CEA9-4A7D-9527-3F8368C69595}" type="slidenum">
              <a:rPr lang="en-US" smtClean="0"/>
              <a:t>2</a:t>
            </a:fld>
            <a:endParaRPr lang="en-US"/>
          </a:p>
        </p:txBody>
      </p:sp>
    </p:spTree>
    <p:extLst>
      <p:ext uri="{BB962C8B-B14F-4D97-AF65-F5344CB8AC3E}">
        <p14:creationId xmlns:p14="http://schemas.microsoft.com/office/powerpoint/2010/main" val="2766716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egoe UI" panose="020B0502040204020203" pitchFamily="34" charset="0"/>
              </a:rPr>
              <a:t>As we all know, students go to incredibly great lengths and make a number of sacrifices to get into clinical science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42424"/>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egoe UI" panose="020B0502040204020203" pitchFamily="34" charset="0"/>
              </a:rPr>
              <a:t>And our desire to join these programs and become clinical scientists stems, in large part, from goals to contribute to improving upon some of the sobering data that Joanne just showed us- to disrupt the </a:t>
            </a:r>
            <a:r>
              <a:rPr lang="en-US" b="0" i="0" dirty="0">
                <a:solidFill>
                  <a:srgbClr val="000000"/>
                </a:solidFill>
                <a:effectLst/>
                <a:latin typeface="Segoe UI" panose="020B0502040204020203" pitchFamily="34" charset="0"/>
              </a:rPr>
              <a:t>accelerating mental health crisis, reduce disparities, and improve access to quality care, especially for historically harmed and underserved groups.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Segoe UI" panose="020B0502040204020203" pitchFamily="34" charset="0"/>
              </a:rPr>
              <a:t>Because of this, despite already extensive hours involved in being a clinical science graduate student, a number of students often take additional time and energy to contribute to efforts to make psychological science more socially responsive. </a:t>
            </a:r>
          </a:p>
          <a:p>
            <a:endParaRPr lang="en-US" dirty="0"/>
          </a:p>
        </p:txBody>
      </p:sp>
      <p:sp>
        <p:nvSpPr>
          <p:cNvPr id="4" name="Slide Number Placeholder 3"/>
          <p:cNvSpPr>
            <a:spLocks noGrp="1"/>
          </p:cNvSpPr>
          <p:nvPr>
            <p:ph type="sldNum" sz="quarter" idx="5"/>
          </p:nvPr>
        </p:nvSpPr>
        <p:spPr/>
        <p:txBody>
          <a:bodyPr/>
          <a:lstStyle/>
          <a:p>
            <a:fld id="{1B116DBF-1FC3-554C-AA0C-2C1F8B2E71EB}" type="slidenum">
              <a:rPr lang="en-US" smtClean="0"/>
              <a:t>20</a:t>
            </a:fld>
            <a:endParaRPr lang="en-US"/>
          </a:p>
        </p:txBody>
      </p:sp>
    </p:spTree>
    <p:extLst>
      <p:ext uri="{BB962C8B-B14F-4D97-AF65-F5344CB8AC3E}">
        <p14:creationId xmlns:p14="http://schemas.microsoft.com/office/powerpoint/2010/main" val="2903789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Here are just a few examples of some of the student efforts and groups.  Many of these efforts have resulted in measures, papers, and calls to action with the goals to disseminate information about how advance diversity, equity, and inclusion in our programs and our science. </a:t>
            </a:r>
          </a:p>
          <a:p>
            <a:pPr marL="0" lvl="0" indent="0" algn="l" rtl="0">
              <a:spcBef>
                <a:spcPts val="0"/>
              </a:spcBef>
              <a:spcAft>
                <a:spcPts val="0"/>
              </a:spcAft>
              <a:buNone/>
            </a:pPr>
            <a:endParaRPr lang="en-US" dirty="0"/>
          </a:p>
        </p:txBody>
      </p:sp>
      <p:sp>
        <p:nvSpPr>
          <p:cNvPr id="157" name="Google Shape;1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30883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huge </a:t>
            </a:r>
            <a:r>
              <a:rPr lang="en-US" dirty="0" err="1"/>
              <a:t>proporation</a:t>
            </a:r>
            <a:r>
              <a:rPr lang="en-US" dirty="0"/>
              <a:t> of this wave of student efforts began in the summer of 2020- (after the murder of George Floyd) we had this racial reckoning; people were angry and inspired to push for the changes they wanted to see in our systems. All the efforts and groups that I’ve outlined started around that time or at least stem from groups that started then.  And over time, the momentum and progress toward these student efforts has slowed and student participation in many of these initiatives have decreased.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Ultimately, spark from that initial social movement has dwindled the pressure to progress rapidly in our work as clinical scientists has persisted.  And a lot of this slowing seems to stem from this perception that our goals towards progressing as clinical scientists are distinct from those towards advancing diversity equity and inclusion in this field.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let's explore that a little bit.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lvl="0" indent="0" algn="l" rtl="0">
              <a:spcBef>
                <a:spcPts val="0"/>
              </a:spcBef>
              <a:spcAft>
                <a:spcPts val="0"/>
              </a:spcAft>
              <a:buNone/>
            </a:pPr>
            <a:endParaRPr lang="en-US" dirty="0"/>
          </a:p>
        </p:txBody>
      </p:sp>
      <p:sp>
        <p:nvSpPr>
          <p:cNvPr id="157" name="Google Shape;1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3269791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2424"/>
                </a:solidFill>
                <a:effectLst/>
                <a:latin typeface="Segoe UI" panose="020B0502040204020203" pitchFamily="34" charset="0"/>
              </a:rPr>
              <a:t>I want to take a step back and look at the definition of clinical science per the academy website; *pause*; it really speaks to an integration of multiple parts that draws a lot of students to this model of clinical science; from understanding to application; this bidirectional relationship between research and practice. We understand that training is not about wearing a research hat on Monday and a clinical hat on Tuesday, but bringing these pieces together to make data-informed decisions and bring empiricism and skepticism to our science and 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B116DBF-1FC3-554C-AA0C-2C1F8B2E71EB}" type="slidenum">
              <a:rPr lang="en-US" smtClean="0"/>
              <a:t>23</a:t>
            </a:fld>
            <a:endParaRPr lang="en-US"/>
          </a:p>
        </p:txBody>
      </p:sp>
    </p:spTree>
    <p:extLst>
      <p:ext uri="{BB962C8B-B14F-4D97-AF65-F5344CB8AC3E}">
        <p14:creationId xmlns:p14="http://schemas.microsoft.com/office/powerpoint/2010/main" val="1884741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00" dirty="0">
                <a:solidFill>
                  <a:srgbClr val="000000"/>
                </a:solidFill>
                <a:latin typeface="Calibri" panose="020F0502020204030204" pitchFamily="34" charset="0"/>
                <a:ea typeface="Calibri" panose="020F0502020204030204" pitchFamily="34" charset="0"/>
                <a:cs typeface="Calibri" panose="020F0502020204030204" pitchFamily="34" charset="0"/>
              </a:rPr>
              <a:t>So much of what we do as clinical scientists is build upon our understanding by considering gaps and limitations in the literature and in the state of our current evidence.  We think about what may have been overlooked and what we can do to improve upon what’s been done so far.  </a:t>
            </a:r>
          </a:p>
          <a:p>
            <a:pPr lvl="1"/>
            <a:endParaRPr lang="en-US" sz="1200" kern="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lvl="1"/>
            <a:r>
              <a:rPr lang="en-US" sz="1200" kern="100" dirty="0">
                <a:solidFill>
                  <a:srgbClr val="000000"/>
                </a:solidFill>
                <a:latin typeface="Calibri" panose="020F0502020204030204" pitchFamily="34" charset="0"/>
                <a:ea typeface="Calibri" panose="020F0502020204030204" pitchFamily="34" charset="0"/>
                <a:cs typeface="Calibri" panose="020F0502020204030204" pitchFamily="34" charset="0"/>
              </a:rPr>
              <a:t>So examining how factors related to DEI may influence our data, considering what could be updated and improved upon, and using this information to continue to advance our evidence and scientific practice is inherently core to our practice of clinical science.  </a:t>
            </a:r>
          </a:p>
          <a:p>
            <a:pPr lvl="1"/>
            <a:endParaRPr lang="en-US" sz="1200" kern="100" dirty="0">
              <a:solidFill>
                <a:srgbClr val="000000"/>
              </a:solidFill>
              <a:latin typeface="Calibri" panose="020F0502020204030204" pitchFamily="34" charset="0"/>
              <a:cs typeface="Calibri" panose="020F0502020204030204" pitchFamily="34" charset="0"/>
            </a:endParaRPr>
          </a:p>
          <a:p>
            <a:pPr lvl="1"/>
            <a:r>
              <a:rPr lang="en-US" sz="1200" kern="100" dirty="0">
                <a:solidFill>
                  <a:srgbClr val="000000"/>
                </a:solidFill>
                <a:latin typeface="Calibri" panose="020F0502020204030204" pitchFamily="34" charset="0"/>
                <a:cs typeface="Calibri" panose="020F0502020204030204" pitchFamily="34" charset="0"/>
              </a:rPr>
              <a:t>Ultimately integrating DEI into our clinical science framework, rather than considering it to be at the periphery, is an integral part of our goals as clinical scientists and only serves to advance and improve our clinical science. You’ll see this as a key take home point throughout our remarks. And this idea is also part of the reason for these pushes from students in our program who are drawn to this focus on integrating various pieces that is core to our model of clinical science. </a:t>
            </a:r>
          </a:p>
          <a:p>
            <a:pPr lvl="1"/>
            <a:endParaRPr lang="en-US" sz="1200" kern="100" dirty="0">
              <a:solidFill>
                <a:srgbClr val="000000"/>
              </a:solidFill>
              <a:latin typeface="Calibri" panose="020F0502020204030204" pitchFamily="34" charset="0"/>
              <a:cs typeface="Calibri" panose="020F0502020204030204" pitchFamily="34" charset="0"/>
            </a:endParaRPr>
          </a:p>
          <a:p>
            <a:pPr lvl="1"/>
            <a:endParaRPr lang="en-US" sz="1200" kern="100" dirty="0">
              <a:solidFill>
                <a:srgbClr val="000000"/>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B116DBF-1FC3-554C-AA0C-2C1F8B2E71EB}" type="slidenum">
              <a:rPr lang="en-US" smtClean="0"/>
              <a:t>24</a:t>
            </a:fld>
            <a:endParaRPr lang="en-US"/>
          </a:p>
        </p:txBody>
      </p:sp>
    </p:spTree>
    <p:extLst>
      <p:ext uri="{BB962C8B-B14F-4D97-AF65-F5344CB8AC3E}">
        <p14:creationId xmlns:p14="http://schemas.microsoft.com/office/powerpoint/2010/main" val="2117751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fontAlgn="base"/>
            <a:r>
              <a:rPr lang="en-US" sz="1200" b="0" i="0" dirty="0">
                <a:effectLst/>
              </a:rPr>
              <a:t>Considering clinical science through a DEI lens only serves to improve our clinical science. It involves not one week of a course being devoted to race but the full set of coursework being considered and taught through a critical race lens; not involvement by just the few professors and students willing to take additional time, but by the entire faculty and student body, not constructing and disseminating knowledge just within our academic circles but beyond, not just consideration and implementation of these issues one task force but by the whole academy and whole field </a:t>
            </a:r>
            <a:endParaRPr dirty="0"/>
          </a:p>
        </p:txBody>
      </p:sp>
      <p:sp>
        <p:nvSpPr>
          <p:cNvPr id="157" name="Google Shape;15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414466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start with the goals of psychological clinical science</a:t>
            </a:r>
          </a:p>
        </p:txBody>
      </p:sp>
      <p:sp>
        <p:nvSpPr>
          <p:cNvPr id="4" name="Slide Number Placeholder 3"/>
          <p:cNvSpPr>
            <a:spLocks noGrp="1"/>
          </p:cNvSpPr>
          <p:nvPr>
            <p:ph type="sldNum" sz="quarter" idx="5"/>
          </p:nvPr>
        </p:nvSpPr>
        <p:spPr/>
        <p:txBody>
          <a:bodyPr/>
          <a:lstStyle/>
          <a:p>
            <a:fld id="{D9E156CA-37E7-984A-AE0D-4C8297BAEB2C}" type="slidenum">
              <a:rPr lang="en-US" smtClean="0"/>
              <a:t>26</a:t>
            </a:fld>
            <a:endParaRPr lang="en-US"/>
          </a:p>
        </p:txBody>
      </p:sp>
    </p:spTree>
    <p:extLst>
      <p:ext uri="{BB962C8B-B14F-4D97-AF65-F5344CB8AC3E}">
        <p14:creationId xmlns:p14="http://schemas.microsoft.com/office/powerpoint/2010/main" val="1439089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200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Historically, mental health science and care have focused on the top of the public health triangle with a model focused on reducing symptoms and improving daily functioning for patients with clinically significant impairment. Accordingly, mental health is defined more by absence of illness than by wellness, contentment, or life satisfaction. </a:t>
            </a:r>
          </a:p>
        </p:txBody>
      </p:sp>
      <p:sp>
        <p:nvSpPr>
          <p:cNvPr id="4" name="Slide Number Placeholder 3"/>
          <p:cNvSpPr>
            <a:spLocks noGrp="1"/>
          </p:cNvSpPr>
          <p:nvPr>
            <p:ph type="sldNum" sz="quarter" idx="5"/>
          </p:nvPr>
        </p:nvSpPr>
        <p:spPr/>
        <p:txBody>
          <a:bodyPr/>
          <a:lstStyle/>
          <a:p>
            <a:fld id="{D9E156CA-37E7-984A-AE0D-4C8297BAEB2C}" type="slidenum">
              <a:rPr lang="en-US" smtClean="0"/>
              <a:t>27</a:t>
            </a:fld>
            <a:endParaRPr lang="en-US"/>
          </a:p>
        </p:txBody>
      </p:sp>
    </p:spTree>
    <p:extLst>
      <p:ext uri="{BB962C8B-B14F-4D97-AF65-F5344CB8AC3E}">
        <p14:creationId xmlns:p14="http://schemas.microsoft.com/office/powerpoint/2010/main" val="2222902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457200" algn="l" defTabSz="914400" rtl="0" eaLnBrk="1" fontAlgn="auto" latinLnBrk="0" hangingPunct="1">
              <a:lnSpc>
                <a:spcPct val="2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Minimal investment in mental health promotion at the bottom of the triangle contributes to persistently high and accelerating rates of mental health distress at the top. The result is an inverted triangle yielding significant human and monetary costs associated with illness and intensive care.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 </a:t>
            </a:r>
            <a:r>
              <a:rPr lang="en-US" sz="1800" dirty="0">
                <a:effectLst/>
                <a:latin typeface="Calibri" panose="020F0502020204030204" pitchFamily="34" charset="0"/>
                <a:ea typeface="Calibri" panose="020F0502020204030204" pitchFamily="34" charset="0"/>
                <a:cs typeface="Times New Roman" panose="02020603050405020304" pitchFamily="18" charset="0"/>
              </a:rPr>
              <a:t>inverted triangle is both inefficient and unsustainable. </a:t>
            </a:r>
          </a:p>
        </p:txBody>
      </p:sp>
      <p:sp>
        <p:nvSpPr>
          <p:cNvPr id="4" name="Slide Number Placeholder 3"/>
          <p:cNvSpPr>
            <a:spLocks noGrp="1"/>
          </p:cNvSpPr>
          <p:nvPr>
            <p:ph type="sldNum" sz="quarter" idx="5"/>
          </p:nvPr>
        </p:nvSpPr>
        <p:spPr/>
        <p:txBody>
          <a:bodyPr/>
          <a:lstStyle/>
          <a:p>
            <a:fld id="{D9E156CA-37E7-984A-AE0D-4C8297BAEB2C}" type="slidenum">
              <a:rPr lang="en-US" smtClean="0"/>
              <a:t>28</a:t>
            </a:fld>
            <a:endParaRPr lang="en-US"/>
          </a:p>
        </p:txBody>
      </p:sp>
    </p:spTree>
    <p:extLst>
      <p:ext uri="{BB962C8B-B14F-4D97-AF65-F5344CB8AC3E}">
        <p14:creationId xmlns:p14="http://schemas.microsoft.com/office/powerpoint/2010/main" val="3108996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What if the goal of psychological clinical science included </a:t>
            </a:r>
            <a:r>
              <a:rPr lang="en-US" sz="1200" b="1" i="1" dirty="0">
                <a:effectLst/>
                <a:latin typeface="Calibri" panose="020F0502020204030204" pitchFamily="34" charset="0"/>
                <a:ea typeface="Calibri" panose="020F0502020204030204" pitchFamily="34" charset="0"/>
                <a:cs typeface="Times New Roman" panose="02020603050405020304" pitchFamily="18" charset="0"/>
              </a:rPr>
              <a:t>investment in mental health promoting strengths and spaces</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at</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latin typeface="Calibri" panose="020F0502020204030204" pitchFamily="34" charset="0"/>
                <a:ea typeface="Calibri" panose="020F0502020204030204" pitchFamily="34" charset="0"/>
                <a:cs typeface="Times New Roman" panose="02020603050405020304" pitchFamily="18" charset="0"/>
              </a:rPr>
              <a:t>the bottom of the triangle where people live, learn, work, play and pray? How would curriculum change? </a:t>
            </a:r>
            <a:endParaRPr lang="en-US" sz="1200" dirty="0"/>
          </a:p>
          <a:p>
            <a:endParaRPr lang="en-US" dirty="0"/>
          </a:p>
        </p:txBody>
      </p:sp>
      <p:sp>
        <p:nvSpPr>
          <p:cNvPr id="4" name="Slide Number Placeholder 3"/>
          <p:cNvSpPr>
            <a:spLocks noGrp="1"/>
          </p:cNvSpPr>
          <p:nvPr>
            <p:ph type="sldNum" sz="quarter" idx="5"/>
          </p:nvPr>
        </p:nvSpPr>
        <p:spPr/>
        <p:txBody>
          <a:bodyPr/>
          <a:lstStyle/>
          <a:p>
            <a:fld id="{D9E156CA-37E7-984A-AE0D-4C8297BAEB2C}" type="slidenum">
              <a:rPr lang="en-US" smtClean="0"/>
              <a:t>29</a:t>
            </a:fld>
            <a:endParaRPr lang="en-US"/>
          </a:p>
        </p:txBody>
      </p:sp>
    </p:spTree>
    <p:extLst>
      <p:ext uri="{BB962C8B-B14F-4D97-AF65-F5344CB8AC3E}">
        <p14:creationId xmlns:p14="http://schemas.microsoft.com/office/powerpoint/2010/main" val="4197605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Regarding the first topic - By virtually all indicators (based on lots of data), we have not moved the needle for public health</a:t>
            </a:r>
          </a:p>
          <a:p>
            <a:endParaRPr lang="en-US" dirty="0"/>
          </a:p>
        </p:txBody>
      </p:sp>
      <p:sp>
        <p:nvSpPr>
          <p:cNvPr id="4" name="Slide Number Placeholder 3"/>
          <p:cNvSpPr>
            <a:spLocks noGrp="1"/>
          </p:cNvSpPr>
          <p:nvPr>
            <p:ph type="sldNum" sz="quarter" idx="5"/>
          </p:nvPr>
        </p:nvSpPr>
        <p:spPr/>
        <p:txBody>
          <a:bodyPr/>
          <a:lstStyle/>
          <a:p>
            <a:fld id="{9E8AEF1D-CEA9-4A7D-9527-3F8368C69595}" type="slidenum">
              <a:rPr lang="en-US" smtClean="0"/>
              <a:t>3</a:t>
            </a:fld>
            <a:endParaRPr lang="en-US"/>
          </a:p>
        </p:txBody>
      </p:sp>
    </p:spTree>
    <p:extLst>
      <p:ext uri="{BB962C8B-B14F-4D97-AF65-F5344CB8AC3E}">
        <p14:creationId xmlns:p14="http://schemas.microsoft.com/office/powerpoint/2010/main" val="1857319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science for that! </a:t>
            </a:r>
          </a:p>
        </p:txBody>
      </p:sp>
      <p:sp>
        <p:nvSpPr>
          <p:cNvPr id="4" name="Slide Number Placeholder 3"/>
          <p:cNvSpPr>
            <a:spLocks noGrp="1"/>
          </p:cNvSpPr>
          <p:nvPr>
            <p:ph type="sldNum" sz="quarter" idx="5"/>
          </p:nvPr>
        </p:nvSpPr>
        <p:spPr/>
        <p:txBody>
          <a:bodyPr/>
          <a:lstStyle/>
          <a:p>
            <a:fld id="{D9E156CA-37E7-984A-AE0D-4C8297BAEB2C}" type="slidenum">
              <a:rPr lang="en-US" smtClean="0"/>
              <a:t>30</a:t>
            </a:fld>
            <a:endParaRPr lang="en-US"/>
          </a:p>
        </p:txBody>
      </p:sp>
    </p:spTree>
    <p:extLst>
      <p:ext uri="{BB962C8B-B14F-4D97-AF65-F5344CB8AC3E}">
        <p14:creationId xmlns:p14="http://schemas.microsoft.com/office/powerpoint/2010/main" val="2834624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science compels us to introspect on our current paradigm for defining, assessing and treating mental illness.</a:t>
            </a:r>
          </a:p>
        </p:txBody>
      </p:sp>
      <p:sp>
        <p:nvSpPr>
          <p:cNvPr id="4" name="Slide Number Placeholder 3"/>
          <p:cNvSpPr>
            <a:spLocks noGrp="1"/>
          </p:cNvSpPr>
          <p:nvPr>
            <p:ph type="sldNum" sz="quarter" idx="5"/>
          </p:nvPr>
        </p:nvSpPr>
        <p:spPr/>
        <p:txBody>
          <a:bodyPr/>
          <a:lstStyle/>
          <a:p>
            <a:fld id="{D9E156CA-37E7-984A-AE0D-4C8297BAEB2C}" type="slidenum">
              <a:rPr lang="en-US" smtClean="0"/>
              <a:t>31</a:t>
            </a:fld>
            <a:endParaRPr lang="en-US"/>
          </a:p>
        </p:txBody>
      </p:sp>
    </p:spTree>
    <p:extLst>
      <p:ext uri="{BB962C8B-B14F-4D97-AF65-F5344CB8AC3E}">
        <p14:creationId xmlns:p14="http://schemas.microsoft.com/office/powerpoint/2010/main" val="6381420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Historically, we’ve imposed White and Western conceptualizations of psychopathology that ignore or minimize cultural histories and values, historical traumas, ongoing marginalization and oppression. And we’ve designed hundreds of treatment manuals </a:t>
            </a:r>
            <a:r>
              <a:rPr lang="en-US" sz="1800" dirty="0"/>
              <a:t>through a mostly narrow and White lens of power and privilege that sees need, risk, illness, or pathology, but ignores identities, histories, culture and context.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9E156CA-37E7-984A-AE0D-4C8297BAEB2C}" type="slidenum">
              <a:rPr lang="en-US" smtClean="0"/>
              <a:t>32</a:t>
            </a:fld>
            <a:endParaRPr lang="en-US"/>
          </a:p>
        </p:txBody>
      </p:sp>
    </p:spTree>
    <p:extLst>
      <p:ext uri="{BB962C8B-B14F-4D97-AF65-F5344CB8AC3E}">
        <p14:creationId xmlns:p14="http://schemas.microsoft.com/office/powerpoint/2010/main" val="15498499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But what if mental health suffering itself results, at least in part, from mistakes, biases, and inactions within psychological science?</a:t>
            </a:r>
            <a:endParaRPr lang="en-US" dirty="0"/>
          </a:p>
          <a:p>
            <a:endParaRPr lang="en-US" dirty="0"/>
          </a:p>
        </p:txBody>
      </p:sp>
      <p:sp>
        <p:nvSpPr>
          <p:cNvPr id="4" name="Slide Number Placeholder 3"/>
          <p:cNvSpPr>
            <a:spLocks noGrp="1"/>
          </p:cNvSpPr>
          <p:nvPr>
            <p:ph type="sldNum" sz="quarter" idx="5"/>
          </p:nvPr>
        </p:nvSpPr>
        <p:spPr/>
        <p:txBody>
          <a:bodyPr/>
          <a:lstStyle/>
          <a:p>
            <a:fld id="{00CAF977-5DA8-6A4D-80FE-1F6B8F2A620F}" type="slidenum">
              <a:rPr lang="en-US" smtClean="0"/>
              <a:pPr/>
              <a:t>33</a:t>
            </a:fld>
            <a:endParaRPr lang="en-US"/>
          </a:p>
        </p:txBody>
      </p:sp>
    </p:spTree>
    <p:extLst>
      <p:ext uri="{BB962C8B-B14F-4D97-AF65-F5344CB8AC3E}">
        <p14:creationId xmlns:p14="http://schemas.microsoft.com/office/powerpoint/2010/main" val="1625395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And from biases and harms within psychological clinical science specifically?</a:t>
            </a:r>
            <a:endParaRPr lang="en-US" dirty="0"/>
          </a:p>
        </p:txBody>
      </p:sp>
      <p:sp>
        <p:nvSpPr>
          <p:cNvPr id="4" name="Slide Number Placeholder 3"/>
          <p:cNvSpPr>
            <a:spLocks noGrp="1"/>
          </p:cNvSpPr>
          <p:nvPr>
            <p:ph type="sldNum" sz="quarter" idx="5"/>
          </p:nvPr>
        </p:nvSpPr>
        <p:spPr/>
        <p:txBody>
          <a:bodyPr/>
          <a:lstStyle/>
          <a:p>
            <a:fld id="{D9E156CA-37E7-984A-AE0D-4C8297BAEB2C}" type="slidenum">
              <a:rPr lang="en-US" smtClean="0"/>
              <a:t>34</a:t>
            </a:fld>
            <a:endParaRPr lang="en-US"/>
          </a:p>
        </p:txBody>
      </p:sp>
    </p:spTree>
    <p:extLst>
      <p:ext uri="{BB962C8B-B14F-4D97-AF65-F5344CB8AC3E}">
        <p14:creationId xmlns:p14="http://schemas.microsoft.com/office/powerpoint/2010/main" val="4217984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And what if mental health suffering, and disparities in mental health need among marginalized and minoritized communities are both a direct and indirect result of our nation’s historic and ongoing racism</a:t>
            </a:r>
            <a:endParaRPr lang="en-US" dirty="0">
              <a:cs typeface="Calibri"/>
            </a:endParaRPr>
          </a:p>
        </p:txBody>
      </p:sp>
      <p:sp>
        <p:nvSpPr>
          <p:cNvPr id="4" name="Slide Number Placeholder 3"/>
          <p:cNvSpPr>
            <a:spLocks noGrp="1"/>
          </p:cNvSpPr>
          <p:nvPr>
            <p:ph type="sldNum" sz="quarter" idx="5"/>
          </p:nvPr>
        </p:nvSpPr>
        <p:spPr/>
        <p:txBody>
          <a:bodyPr/>
          <a:lstStyle/>
          <a:p>
            <a:fld id="{81048C3B-ACBA-964B-BB89-7857563BC8E2}" type="slidenum">
              <a:rPr lang="en-US" smtClean="0"/>
              <a:t>35</a:t>
            </a:fld>
            <a:endParaRPr lang="en-US"/>
          </a:p>
        </p:txBody>
      </p:sp>
    </p:spTree>
    <p:extLst>
      <p:ext uri="{BB962C8B-B14F-4D97-AF65-F5344CB8AC3E}">
        <p14:creationId xmlns:p14="http://schemas.microsoft.com/office/powerpoint/2010/main" val="157837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chronic and concentrated poverty</a:t>
            </a:r>
          </a:p>
        </p:txBody>
      </p:sp>
      <p:sp>
        <p:nvSpPr>
          <p:cNvPr id="4" name="Slide Number Placeholder 3"/>
          <p:cNvSpPr>
            <a:spLocks noGrp="1"/>
          </p:cNvSpPr>
          <p:nvPr>
            <p:ph type="sldNum" sz="quarter" idx="5"/>
          </p:nvPr>
        </p:nvSpPr>
        <p:spPr/>
        <p:txBody>
          <a:bodyPr/>
          <a:lstStyle/>
          <a:p>
            <a:fld id="{D9E156CA-37E7-984A-AE0D-4C8297BAEB2C}" type="slidenum">
              <a:rPr lang="en-US" smtClean="0"/>
              <a:t>36</a:t>
            </a:fld>
            <a:endParaRPr lang="en-US"/>
          </a:p>
        </p:txBody>
      </p:sp>
    </p:spTree>
    <p:extLst>
      <p:ext uri="{BB962C8B-B14F-4D97-AF65-F5344CB8AC3E}">
        <p14:creationId xmlns:p14="http://schemas.microsoft.com/office/powerpoint/2010/main" val="40483580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and systemic injustice in our most fundamental institutions like housing, education, and health care</a:t>
            </a:r>
            <a:endParaRPr lang="en-US" dirty="0"/>
          </a:p>
        </p:txBody>
      </p:sp>
      <p:sp>
        <p:nvSpPr>
          <p:cNvPr id="4" name="Slide Number Placeholder 3"/>
          <p:cNvSpPr>
            <a:spLocks noGrp="1"/>
          </p:cNvSpPr>
          <p:nvPr>
            <p:ph type="sldNum" sz="quarter" idx="10"/>
          </p:nvPr>
        </p:nvSpPr>
        <p:spPr/>
        <p:txBody>
          <a:bodyPr/>
          <a:lstStyle/>
          <a:p>
            <a:fld id="{00CAF977-5DA8-6A4D-80FE-1F6B8F2A620F}" type="slidenum">
              <a:rPr lang="en-US" smtClean="0"/>
              <a:pPr/>
              <a:t>37</a:t>
            </a:fld>
            <a:endParaRPr lang="en-US"/>
          </a:p>
        </p:txBody>
      </p:sp>
    </p:spTree>
    <p:extLst>
      <p:ext uri="{BB962C8B-B14F-4D97-AF65-F5344CB8AC3E}">
        <p14:creationId xmlns:p14="http://schemas.microsoft.com/office/powerpoint/2010/main" val="3774344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his 1967 address to APA, Dr. Martin Luther King Jr. cautioned our field about the risks of pathologizing behavior that reflects coping with adversity, the risks of becoming complacent or complicit with unjust systems, of failing to use our role and our voices for change</a:t>
            </a:r>
          </a:p>
        </p:txBody>
      </p:sp>
      <p:sp>
        <p:nvSpPr>
          <p:cNvPr id="4" name="Slide Number Placeholder 3"/>
          <p:cNvSpPr>
            <a:spLocks noGrp="1"/>
          </p:cNvSpPr>
          <p:nvPr>
            <p:ph type="sldNum" sz="quarter" idx="5"/>
          </p:nvPr>
        </p:nvSpPr>
        <p:spPr/>
        <p:txBody>
          <a:bodyPr/>
          <a:lstStyle/>
          <a:p>
            <a:fld id="{D9E156CA-37E7-984A-AE0D-4C8297BAEB2C}" type="slidenum">
              <a:rPr lang="en-US" smtClean="0"/>
              <a:t>38</a:t>
            </a:fld>
            <a:endParaRPr lang="en-US"/>
          </a:p>
        </p:txBody>
      </p:sp>
    </p:spTree>
    <p:extLst>
      <p:ext uri="{BB962C8B-B14F-4D97-AF65-F5344CB8AC3E}">
        <p14:creationId xmlns:p14="http://schemas.microsoft.com/office/powerpoint/2010/main" val="243305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said: “Every academic discipline has its technical nomenclature. You who are in the field of psychology have given us a great word. It is the word maladjusted. … But on the other hand, I am sure that we will recognize that there are some things in our society, some things in our world, to which we should never be adjusted. … We must never adjust ourselves to racial discrimination and racial segregation. We must never adjust ourselves to religious bigotry. We must never adjust ourselves to economic conditions that take necessities from the many to give luxuries to the few. We must never adjust ourselves to the madness of militarism, and the self-defeating effects of physical violence.”</a:t>
            </a:r>
          </a:p>
        </p:txBody>
      </p:sp>
      <p:sp>
        <p:nvSpPr>
          <p:cNvPr id="4" name="Slide Number Placeholder 3"/>
          <p:cNvSpPr>
            <a:spLocks noGrp="1"/>
          </p:cNvSpPr>
          <p:nvPr>
            <p:ph type="sldNum" sz="quarter" idx="5"/>
          </p:nvPr>
        </p:nvSpPr>
        <p:spPr/>
        <p:txBody>
          <a:bodyPr/>
          <a:lstStyle/>
          <a:p>
            <a:fld id="{D9E156CA-37E7-984A-AE0D-4C8297BAEB2C}" type="slidenum">
              <a:rPr lang="en-US" smtClean="0"/>
              <a:t>39</a:t>
            </a:fld>
            <a:endParaRPr lang="en-US"/>
          </a:p>
        </p:txBody>
      </p:sp>
    </p:spTree>
    <p:extLst>
      <p:ext uri="{BB962C8B-B14F-4D97-AF65-F5344CB8AC3E}">
        <p14:creationId xmlns:p14="http://schemas.microsoft.com/office/powerpoint/2010/main" val="4033585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As the examples</a:t>
            </a:r>
            <a:r>
              <a:rPr lang="en-US" sz="1200" b="0" i="0" u="none" strike="noStrike" kern="1200" baseline="0" dirty="0">
                <a:solidFill>
                  <a:schemeClr val="tx1"/>
                </a:solidFill>
                <a:effectLst/>
                <a:latin typeface="+mn-lt"/>
                <a:ea typeface="+mn-ea"/>
                <a:cs typeface="+mn-cs"/>
              </a:rPr>
              <a:t> on this slide indicate, there are</a:t>
            </a:r>
            <a:r>
              <a:rPr lang="en-US" sz="1200" b="0" i="0" u="none" strike="noStrike" kern="1200" dirty="0">
                <a:solidFill>
                  <a:schemeClr val="tx1"/>
                </a:solidFill>
                <a:effectLst/>
                <a:latin typeface="+mn-lt"/>
                <a:ea typeface="+mn-ea"/>
                <a:cs typeface="+mn-cs"/>
              </a:rPr>
              <a:t> – increasing rates of mental health problems, especially among youth; increasing health disparities; inaccessibility of health care  - and all of these are increasing among diverse</a:t>
            </a:r>
            <a:r>
              <a:rPr lang="en-US" sz="1200" b="0" i="0" u="none" strike="noStrike" kern="1200" baseline="0" dirty="0">
                <a:solidFill>
                  <a:schemeClr val="tx1"/>
                </a:solidFill>
                <a:effectLst/>
                <a:latin typeface="+mn-lt"/>
                <a:ea typeface="+mn-ea"/>
                <a:cs typeface="+mn-cs"/>
              </a:rPr>
              <a:t> and underserved groups.</a:t>
            </a:r>
            <a:endParaRPr lang="en-US" sz="1200" b="0" i="0" u="none" strike="noStrike" kern="1200" dirty="0">
              <a:solidFill>
                <a:schemeClr val="tx1"/>
              </a:solidFill>
              <a:effectLst/>
              <a:latin typeface="+mn-lt"/>
              <a:ea typeface="+mn-ea"/>
              <a:cs typeface="+mn-cs"/>
            </a:endParaRPr>
          </a:p>
          <a:p>
            <a:endParaRPr lang="en-US" dirty="0"/>
          </a:p>
          <a:p>
            <a:endParaRPr lang="en-US" dirty="0"/>
          </a:p>
          <a:p>
            <a:r>
              <a:rPr lang="en-US" dirty="0"/>
              <a:t>______________________________________</a:t>
            </a:r>
          </a:p>
          <a:p>
            <a:endParaRPr lang="en-US" dirty="0"/>
          </a:p>
          <a:p>
            <a:r>
              <a:rPr lang="en-US" dirty="0"/>
              <a:t>Suicide:</a:t>
            </a:r>
          </a:p>
          <a:p>
            <a:endParaRPr lang="en-US" dirty="0"/>
          </a:p>
          <a:p>
            <a:r>
              <a:rPr lang="en-US" dirty="0"/>
              <a:t>https://www.cdc.gov/nchs/products/databriefs/db433.htm</a:t>
            </a:r>
          </a:p>
          <a:p>
            <a:endParaRPr lang="en-US" dirty="0"/>
          </a:p>
          <a:p>
            <a:r>
              <a:rPr lang="en-US" sz="1200" b="0" i="0" kern="1200" dirty="0">
                <a:solidFill>
                  <a:schemeClr val="tx1"/>
                </a:solidFill>
                <a:effectLst/>
                <a:latin typeface="+mn-lt"/>
                <a:ea typeface="+mn-ea"/>
                <a:cs typeface="+mn-cs"/>
              </a:rPr>
              <a:t>From 2000 through 2020, female suicide rates were consistently lowest among those aged 10–14; however, the rate more than tripled from 2000 (0.6) to 2020 (2.0).</a:t>
            </a:r>
          </a:p>
          <a:p>
            <a:r>
              <a:rPr lang="en-US" sz="1200" b="0" i="0" kern="1200" dirty="0">
                <a:solidFill>
                  <a:schemeClr val="tx1"/>
                </a:solidFill>
                <a:effectLst/>
                <a:latin typeface="+mn-lt"/>
                <a:ea typeface="+mn-ea"/>
                <a:cs typeface="+mn-cs"/>
              </a:rPr>
              <a:t>For females aged 15–24, rates were stable between 2000 (3.0) and 2007 (3.1), and then increased 87% through 2020 (5.8).</a:t>
            </a:r>
          </a:p>
          <a:p>
            <a:endParaRPr lang="en-US" dirty="0"/>
          </a:p>
          <a:p>
            <a:r>
              <a:rPr lang="en-US" dirty="0"/>
              <a:t>https://mhanational.org/issues/2023/mental-health-america-prevalence-data</a:t>
            </a:r>
          </a:p>
          <a:p>
            <a:r>
              <a:rPr lang="en-US" dirty="0"/>
              <a:t>https://mhanational.org/issues/mental-health-america-printed-reports#:~:text=Nationwide%2C%20almost%20one%20in%20five,one%20race%2C%20at%2012%25.</a:t>
            </a:r>
          </a:p>
          <a:p>
            <a:endParaRPr lang="en-US" dirty="0"/>
          </a:p>
          <a:p>
            <a:r>
              <a:rPr lang="en-US" dirty="0"/>
              <a:t>“</a:t>
            </a:r>
            <a:r>
              <a:rPr lang="en-US" sz="1200" b="0" i="0" kern="1200" dirty="0">
                <a:solidFill>
                  <a:schemeClr val="tx1"/>
                </a:solidFill>
                <a:effectLst/>
                <a:latin typeface="+mn-lt"/>
                <a:ea typeface="+mn-ea"/>
                <a:cs typeface="+mn-cs"/>
              </a:rPr>
              <a:t>Nationwide, almost </a:t>
            </a:r>
            <a:r>
              <a:rPr lang="en-US" sz="1200" b="1" i="0" kern="1200" dirty="0">
                <a:solidFill>
                  <a:schemeClr val="tx1"/>
                </a:solidFill>
                <a:effectLst/>
                <a:latin typeface="+mn-lt"/>
                <a:ea typeface="+mn-ea"/>
                <a:cs typeface="+mn-cs"/>
              </a:rPr>
              <a:t>one in five people</a:t>
            </a:r>
            <a:r>
              <a:rPr lang="en-US" sz="1200" b="0" i="0" kern="1200" dirty="0">
                <a:solidFill>
                  <a:schemeClr val="tx1"/>
                </a:solidFill>
                <a:effectLst/>
                <a:latin typeface="+mn-lt"/>
                <a:ea typeface="+mn-ea"/>
                <a:cs typeface="+mn-cs"/>
              </a:rPr>
              <a:t> (47.1 million) in the U.S. are living with a mental health condition. That number increased by about 1.5 million over last year’s report.</a:t>
            </a:r>
          </a:p>
          <a:p>
            <a:r>
              <a:rPr lang="en-US" sz="1200" b="1" i="0" kern="1200" dirty="0">
                <a:solidFill>
                  <a:schemeClr val="tx1"/>
                </a:solidFill>
                <a:effectLst/>
                <a:latin typeface="+mn-lt"/>
                <a:ea typeface="+mn-ea"/>
                <a:cs typeface="+mn-cs"/>
              </a:rPr>
              <a:t>About 10% of youth</a:t>
            </a:r>
            <a:r>
              <a:rPr lang="en-US" sz="1200" b="0" i="0" kern="1200" dirty="0">
                <a:solidFill>
                  <a:schemeClr val="tx1"/>
                </a:solidFill>
                <a:effectLst/>
                <a:latin typeface="+mn-lt"/>
                <a:ea typeface="+mn-ea"/>
                <a:cs typeface="+mn-cs"/>
              </a:rPr>
              <a:t> in the U.S have severe depression. This was highest among youth who identify as more than one race, at 12%.</a:t>
            </a:r>
          </a:p>
          <a:p>
            <a:r>
              <a:rPr lang="en-US" sz="1200" b="0" i="0" kern="1200" dirty="0">
                <a:solidFill>
                  <a:schemeClr val="tx1"/>
                </a:solidFill>
                <a:effectLst/>
                <a:latin typeface="+mn-lt"/>
                <a:ea typeface="+mn-ea"/>
                <a:cs typeface="+mn-cs"/>
              </a:rPr>
              <a:t>Overall, </a:t>
            </a:r>
            <a:r>
              <a:rPr lang="en-US" sz="1200" b="1" i="0" kern="1200" dirty="0">
                <a:solidFill>
                  <a:schemeClr val="tx1"/>
                </a:solidFill>
                <a:effectLst/>
                <a:latin typeface="+mn-lt"/>
                <a:ea typeface="+mn-ea"/>
                <a:cs typeface="+mn-cs"/>
              </a:rPr>
              <a:t>57% of adults</a:t>
            </a:r>
            <a:r>
              <a:rPr lang="en-US" sz="1200" b="0" i="0" kern="1200" dirty="0">
                <a:solidFill>
                  <a:schemeClr val="tx1"/>
                </a:solidFill>
                <a:effectLst/>
                <a:latin typeface="+mn-lt"/>
                <a:ea typeface="+mn-ea"/>
                <a:cs typeface="+mn-cs"/>
              </a:rPr>
              <a:t> with a mental illness receive no treatment and 60% of youth with depression do not receive any mental health treatment.</a:t>
            </a:r>
          </a:p>
          <a:p>
            <a:r>
              <a:rPr lang="en-US" sz="1200" b="1" i="0" kern="1200" dirty="0">
                <a:solidFill>
                  <a:schemeClr val="tx1"/>
                </a:solidFill>
                <a:effectLst/>
                <a:latin typeface="+mn-lt"/>
                <a:ea typeface="+mn-ea"/>
                <a:cs typeface="+mn-cs"/>
              </a:rPr>
              <a:t>Rates of suicidal ideation are highest among youth, especially LGBTQ+ youth. </a:t>
            </a:r>
            <a:r>
              <a:rPr lang="en-US" sz="1200" b="0" i="0" kern="1200" dirty="0">
                <a:solidFill>
                  <a:schemeClr val="tx1"/>
                </a:solidFill>
                <a:effectLst/>
                <a:latin typeface="+mn-lt"/>
                <a:ea typeface="+mn-ea"/>
                <a:cs typeface="+mn-cs"/>
              </a:rPr>
              <a:t>In September 2020, over half of 11-17-year-olds reported having thoughts of suicide or self-harm more than half or nearly every day of the previous two weeks. From Jan. to Sept. 2020, nearly 78,000 youth reported experiencing frequent suicidal ideation, including nearly 28,000 LGBTQ+ youth. </a:t>
            </a:r>
          </a:p>
          <a:p>
            <a:r>
              <a:rPr lang="en-US" sz="1200" b="1" i="0" kern="1200" dirty="0">
                <a:solidFill>
                  <a:schemeClr val="tx1"/>
                </a:solidFill>
                <a:effectLst/>
                <a:latin typeface="+mn-lt"/>
                <a:ea typeface="+mn-ea"/>
                <a:cs typeface="+mn-cs"/>
              </a:rPr>
              <a:t>Between April and Sept., 70% of people reported that loneliness or isolation</a:t>
            </a:r>
            <a:r>
              <a:rPr lang="en-US" sz="1200" b="0" i="0" kern="1200" dirty="0">
                <a:solidFill>
                  <a:schemeClr val="tx1"/>
                </a:solidFill>
                <a:effectLst/>
                <a:latin typeface="+mn-lt"/>
                <a:ea typeface="+mn-ea"/>
                <a:cs typeface="+mn-cs"/>
              </a:rPr>
              <a:t> was the top contributing factor to mental health issues, followed by past trauma (46.1%) and relationship problems (42%).”</a:t>
            </a:r>
          </a:p>
          <a:p>
            <a:endParaRPr lang="en-US" sz="1200" b="0" i="0" kern="1200" dirty="0">
              <a:solidFill>
                <a:schemeClr val="tx1"/>
              </a:solidFill>
              <a:effectLst/>
              <a:latin typeface="+mn-lt"/>
              <a:ea typeface="+mn-ea"/>
              <a:cs typeface="+mn-cs"/>
            </a:endParaRPr>
          </a:p>
          <a:p>
            <a:r>
              <a:rPr lang="en-US" dirty="0"/>
              <a:t>https://www.nimh.nih.gov/health/statistics/mental-illness</a:t>
            </a:r>
          </a:p>
          <a:p>
            <a:endParaRPr lang="en-US" dirty="0"/>
          </a:p>
          <a:p>
            <a:r>
              <a:rPr lang="en-US" dirty="0"/>
              <a:t>https://www.cdc.gov/nchs/products/databriefs/db444.htm</a:t>
            </a:r>
          </a:p>
          <a:p>
            <a:endParaRPr lang="en-US" dirty="0"/>
          </a:p>
          <a:p>
            <a:r>
              <a:rPr lang="en-US" dirty="0"/>
              <a:t>https://www.who.int/health-topics/mental-health#tab=tab_1</a:t>
            </a:r>
          </a:p>
          <a:p>
            <a:endParaRPr lang="en-US" dirty="0"/>
          </a:p>
          <a:p>
            <a:r>
              <a:rPr lang="en-US" dirty="0"/>
              <a:t>https://mhanational.org/issues/2022/mental-health-america-access-care-data</a:t>
            </a:r>
          </a:p>
          <a:p>
            <a:endParaRPr lang="en-US" dirty="0"/>
          </a:p>
          <a:p>
            <a:r>
              <a:rPr lang="en-US" dirty="0"/>
              <a:t>CDC:</a:t>
            </a:r>
          </a:p>
          <a:p>
            <a:r>
              <a:rPr lang="en-US" dirty="0"/>
              <a:t>https://www.cdc.gov/healthyyouth/mental-health/index.htm</a:t>
            </a:r>
          </a:p>
          <a:p>
            <a:r>
              <a:rPr lang="en-US" dirty="0"/>
              <a:t>Rates on youth, and info about health disparities</a:t>
            </a:r>
          </a:p>
          <a:p>
            <a:endParaRPr lang="en-US" dirty="0"/>
          </a:p>
          <a:p>
            <a:r>
              <a:rPr lang="en-US" dirty="0"/>
              <a:t>https://acamh.onlinelibrary.wiley.com/doi/full/10.1111/jcpp.13703</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E8AEF1D-CEA9-4A7D-9527-3F8368C69595}" type="slidenum">
              <a:rPr lang="en-US" smtClean="0"/>
              <a:t>4</a:t>
            </a:fld>
            <a:endParaRPr lang="en-US"/>
          </a:p>
        </p:txBody>
      </p:sp>
    </p:spTree>
    <p:extLst>
      <p:ext uri="{BB962C8B-B14F-4D97-AF65-F5344CB8AC3E}">
        <p14:creationId xmlns:p14="http://schemas.microsoft.com/office/powerpoint/2010/main" val="29746878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Indeed, as someone who’s spent my entire career doing science to QUOTE “mitigate risk and build resilience” with and within historically harmed communities, I’m reevaluating whether my emphasis on coping and resilience makes me complacent or complicit? And how has our notion of “resistance” survived so long to explain why someone may not participate in our research, come to our clinics, or embrace our recommendations. Resistance is how a body protects itself when it perceives threat. It’s also the capacity of a species to survive exposure to a toxic agent. Quite close in fact, to the definition of resilience.  </a:t>
            </a:r>
          </a:p>
        </p:txBody>
      </p:sp>
      <p:sp>
        <p:nvSpPr>
          <p:cNvPr id="4" name="Slide Number Placeholder 3"/>
          <p:cNvSpPr>
            <a:spLocks noGrp="1"/>
          </p:cNvSpPr>
          <p:nvPr>
            <p:ph type="sldNum" sz="quarter" idx="5"/>
          </p:nvPr>
        </p:nvSpPr>
        <p:spPr/>
        <p:txBody>
          <a:bodyPr/>
          <a:lstStyle/>
          <a:p>
            <a:fld id="{D9E156CA-37E7-984A-AE0D-4C8297BAEB2C}" type="slidenum">
              <a:rPr lang="en-US" smtClean="0"/>
              <a:t>40</a:t>
            </a:fld>
            <a:endParaRPr lang="en-US"/>
          </a:p>
        </p:txBody>
      </p:sp>
    </p:spTree>
    <p:extLst>
      <p:ext uri="{BB962C8B-B14F-4D97-AF65-F5344CB8AC3E}">
        <p14:creationId xmlns:p14="http://schemas.microsoft.com/office/powerpoint/2010/main" val="37649229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challenge the workgroup focused on “Moving the Needle for Public Health” to address the 17-year science-to-service gap by considering: What if clinical science and training were fundamentally informed by history and systems of harm to marginalized and minoritized communities and were centered on equity, justice and healing? </a:t>
            </a:r>
          </a:p>
        </p:txBody>
      </p:sp>
      <p:sp>
        <p:nvSpPr>
          <p:cNvPr id="4" name="Slide Number Placeholder 3"/>
          <p:cNvSpPr>
            <a:spLocks noGrp="1"/>
          </p:cNvSpPr>
          <p:nvPr>
            <p:ph type="sldNum" sz="quarter" idx="5"/>
          </p:nvPr>
        </p:nvSpPr>
        <p:spPr/>
        <p:txBody>
          <a:bodyPr/>
          <a:lstStyle/>
          <a:p>
            <a:fld id="{D9E156CA-37E7-984A-AE0D-4C8297BAEB2C}" type="slidenum">
              <a:rPr lang="en-US" smtClean="0"/>
              <a:t>41</a:t>
            </a:fld>
            <a:endParaRPr lang="en-US"/>
          </a:p>
        </p:txBody>
      </p:sp>
    </p:spTree>
    <p:extLst>
      <p:ext uri="{BB962C8B-B14F-4D97-AF65-F5344CB8AC3E}">
        <p14:creationId xmlns:p14="http://schemas.microsoft.com/office/powerpoint/2010/main" val="14737285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Conventional models of cultural adaptations ignore within-group heterogeneity; conventional methods exclude individuals with comorbidities or disabilities, or in EEG studies, even individuals with coarse or curly hair; conventional measures reflect White norms; and conventional analyses test moderation by social identities. What if these conventions were replaced by justice centered research methods that engage and lift community voices, embrace inclusion and intersectionality; honor local history and knowledge; assess cultural constructs, strengths, and stressors; leverage cultural norms; and offer a richer, more rigorous, more relevant, and more complete body of knowledge?</a:t>
            </a:r>
          </a:p>
        </p:txBody>
      </p:sp>
      <p:sp>
        <p:nvSpPr>
          <p:cNvPr id="4" name="Slide Number Placeholder 3"/>
          <p:cNvSpPr>
            <a:spLocks noGrp="1"/>
          </p:cNvSpPr>
          <p:nvPr>
            <p:ph type="sldNum" sz="quarter" idx="5"/>
          </p:nvPr>
        </p:nvSpPr>
        <p:spPr/>
        <p:txBody>
          <a:bodyPr/>
          <a:lstStyle/>
          <a:p>
            <a:fld id="{D9E156CA-37E7-984A-AE0D-4C8297BAEB2C}" type="slidenum">
              <a:rPr lang="en-US" smtClean="0"/>
              <a:t>42</a:t>
            </a:fld>
            <a:endParaRPr lang="en-US"/>
          </a:p>
        </p:txBody>
      </p:sp>
    </p:spTree>
    <p:extLst>
      <p:ext uri="{BB962C8B-B14F-4D97-AF65-F5344CB8AC3E}">
        <p14:creationId xmlns:p14="http://schemas.microsoft.com/office/powerpoint/2010/main" val="2027085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science for that! </a:t>
            </a:r>
          </a:p>
        </p:txBody>
      </p:sp>
      <p:sp>
        <p:nvSpPr>
          <p:cNvPr id="4" name="Slide Number Placeholder 3"/>
          <p:cNvSpPr>
            <a:spLocks noGrp="1"/>
          </p:cNvSpPr>
          <p:nvPr>
            <p:ph type="sldNum" sz="quarter" idx="5"/>
          </p:nvPr>
        </p:nvSpPr>
        <p:spPr/>
        <p:txBody>
          <a:bodyPr/>
          <a:lstStyle/>
          <a:p>
            <a:fld id="{D9E156CA-37E7-984A-AE0D-4C8297BAEB2C}" type="slidenum">
              <a:rPr lang="en-US" smtClean="0"/>
              <a:t>43</a:t>
            </a:fld>
            <a:endParaRPr lang="en-US"/>
          </a:p>
        </p:txBody>
      </p:sp>
    </p:spTree>
    <p:extLst>
      <p:ext uri="{BB962C8B-B14F-4D97-AF65-F5344CB8AC3E}">
        <p14:creationId xmlns:p14="http://schemas.microsoft.com/office/powerpoint/2010/main" val="13357827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move the needle, the first workgroup is tasked with how to make clinical science training accountable to societal needs. This requires a close look at how we define and build evidence. </a:t>
            </a:r>
          </a:p>
        </p:txBody>
      </p:sp>
      <p:sp>
        <p:nvSpPr>
          <p:cNvPr id="4" name="Slide Number Placeholder 3"/>
          <p:cNvSpPr>
            <a:spLocks noGrp="1"/>
          </p:cNvSpPr>
          <p:nvPr>
            <p:ph type="sldNum" sz="quarter" idx="5"/>
          </p:nvPr>
        </p:nvSpPr>
        <p:spPr/>
        <p:txBody>
          <a:bodyPr/>
          <a:lstStyle/>
          <a:p>
            <a:fld id="{D9E156CA-37E7-984A-AE0D-4C8297BAEB2C}" type="slidenum">
              <a:rPr lang="en-US" smtClean="0"/>
              <a:t>44</a:t>
            </a:fld>
            <a:endParaRPr lang="en-US"/>
          </a:p>
        </p:txBody>
      </p:sp>
    </p:spTree>
    <p:extLst>
      <p:ext uri="{BB962C8B-B14F-4D97-AF65-F5344CB8AC3E}">
        <p14:creationId xmlns:p14="http://schemas.microsoft.com/office/powerpoint/2010/main" val="842542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randomized controlled efficacy trials have been overdesigned for research contexts and the field’s gold standard for </a:t>
            </a:r>
            <a:r>
              <a:rPr lang="en-US" sz="1200" dirty="0">
                <a:effectLst/>
                <a:latin typeface="Calibri" panose="020F0502020204030204" pitchFamily="34" charset="0"/>
                <a:ea typeface="Calibri" panose="020F0502020204030204" pitchFamily="34" charset="0"/>
                <a:cs typeface="Calibri" panose="020F0502020204030204" pitchFamily="34" charset="0"/>
              </a:rPr>
              <a:t>treatment outcome research. </a:t>
            </a:r>
            <a:endParaRPr lang="en-US" dirty="0"/>
          </a:p>
        </p:txBody>
      </p:sp>
      <p:sp>
        <p:nvSpPr>
          <p:cNvPr id="4" name="Slide Number Placeholder 3"/>
          <p:cNvSpPr>
            <a:spLocks noGrp="1"/>
          </p:cNvSpPr>
          <p:nvPr>
            <p:ph type="sldNum" sz="quarter" idx="5"/>
          </p:nvPr>
        </p:nvSpPr>
        <p:spPr/>
        <p:txBody>
          <a:bodyPr/>
          <a:lstStyle/>
          <a:p>
            <a:fld id="{D9E156CA-37E7-984A-AE0D-4C8297BAEB2C}" type="slidenum">
              <a:rPr lang="en-US" smtClean="0"/>
              <a:t>45</a:t>
            </a:fld>
            <a:endParaRPr lang="en-US"/>
          </a:p>
        </p:txBody>
      </p:sp>
    </p:spTree>
    <p:extLst>
      <p:ext uri="{BB962C8B-B14F-4D97-AF65-F5344CB8AC3E}">
        <p14:creationId xmlns:p14="http://schemas.microsoft.com/office/powerpoint/2010/main" val="28459027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latin typeface="Calibri" panose="020F0502020204030204" pitchFamily="34" charset="0"/>
                <a:ea typeface="Calibri" panose="020F0502020204030204" pitchFamily="34" charset="0"/>
                <a:cs typeface="Calibri" panose="020F0502020204030204" pitchFamily="34" charset="0"/>
              </a:rPr>
              <a:t>But efficacy trials relying on </a:t>
            </a:r>
            <a:r>
              <a:rPr lang="en-US" sz="1200" dirty="0">
                <a:effectLst/>
                <a:latin typeface="Calibri" panose="020F0502020204030204" pitchFamily="34" charset="0"/>
                <a:ea typeface="Calibri" panose="020F0502020204030204" pitchFamily="34" charset="0"/>
                <a:cs typeface="Times New Roman" panose="02020603050405020304" pitchFamily="18" charset="0"/>
              </a:rPr>
              <a:t>narrow samples reflecting majority populations, standardized protocols, graduate student providers, symptom outcomes, and intent-to-treat analyses</a:t>
            </a:r>
            <a:endParaRPr lang="en-US" dirty="0"/>
          </a:p>
        </p:txBody>
      </p:sp>
      <p:sp>
        <p:nvSpPr>
          <p:cNvPr id="4" name="Slide Number Placeholder 3"/>
          <p:cNvSpPr>
            <a:spLocks noGrp="1"/>
          </p:cNvSpPr>
          <p:nvPr>
            <p:ph type="sldNum" sz="quarter" idx="5"/>
          </p:nvPr>
        </p:nvSpPr>
        <p:spPr/>
        <p:txBody>
          <a:bodyPr/>
          <a:lstStyle/>
          <a:p>
            <a:fld id="{D9E156CA-37E7-984A-AE0D-4C8297BAEB2C}" type="slidenum">
              <a:rPr lang="en-US" smtClean="0"/>
              <a:t>46</a:t>
            </a:fld>
            <a:endParaRPr lang="en-US"/>
          </a:p>
        </p:txBody>
      </p:sp>
    </p:spTree>
    <p:extLst>
      <p:ext uri="{BB962C8B-B14F-4D97-AF65-F5344CB8AC3E}">
        <p14:creationId xmlns:p14="http://schemas.microsoft.com/office/powerpoint/2010/main" val="37820571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have produced an “evidence” base that largely ignores culture, context, and comorbidity, and severely limits the relevance and return on investment of science for routine care.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9E156CA-37E7-984A-AE0D-4C8297BAEB2C}" type="slidenum">
              <a:rPr lang="en-US" smtClean="0"/>
              <a:t>47</a:t>
            </a:fld>
            <a:endParaRPr lang="en-US"/>
          </a:p>
        </p:txBody>
      </p:sp>
    </p:spTree>
    <p:extLst>
      <p:ext uri="{BB962C8B-B14F-4D97-AF65-F5344CB8AC3E}">
        <p14:creationId xmlns:p14="http://schemas.microsoft.com/office/powerpoint/2010/main" val="413759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I’m reminded of one of my favorite NPR Science Friday interviews with Tom Moore who said we’ve poured millions into growing coral in laboratories – ultimately to be replanted in the ocean. But then he said </a:t>
            </a:r>
            <a:r>
              <a:rPr lang="en-US" sz="1800" baseline="0" dirty="0" err="1"/>
              <a:t>ya</a:t>
            </a:r>
            <a:r>
              <a:rPr lang="en-US" sz="1800" baseline="0" dirty="0"/>
              <a:t> know, for the longest time we weren’t accounting for so many variables that are </a:t>
            </a:r>
            <a:r>
              <a:rPr lang="en-US" sz="1800" baseline="0" dirty="0" err="1"/>
              <a:t>gonna</a:t>
            </a:r>
            <a:r>
              <a:rPr lang="en-US" sz="1800" baseline="0" dirty="0"/>
              <a:t> determine survival – they considered water temperature, depth and sunlight, but ignored sediment, plankton, ocean acidification, dust storms, pollutants, viruses, algal blooms, and they were left with lab-grown coral that can survive only in just the right conditions - conditions that exist few places in the ocean. We have to grow coral where we want it to thrive and flourish, he said … and he added that doing so will enhance our appreciation for the tremendous resilience of those diverse spaces</a:t>
            </a:r>
          </a:p>
        </p:txBody>
      </p:sp>
      <p:sp>
        <p:nvSpPr>
          <p:cNvPr id="4" name="Slide Number Placeholder 3"/>
          <p:cNvSpPr>
            <a:spLocks noGrp="1"/>
          </p:cNvSpPr>
          <p:nvPr>
            <p:ph type="sldNum" sz="quarter" idx="5"/>
          </p:nvPr>
        </p:nvSpPr>
        <p:spPr/>
        <p:txBody>
          <a:bodyPr/>
          <a:lstStyle/>
          <a:p>
            <a:fld id="{D9E156CA-37E7-984A-AE0D-4C8297BAEB2C}" type="slidenum">
              <a:rPr lang="en-US" smtClean="0"/>
              <a:t>48</a:t>
            </a:fld>
            <a:endParaRPr lang="en-US"/>
          </a:p>
        </p:txBody>
      </p:sp>
    </p:spTree>
    <p:extLst>
      <p:ext uri="{BB962C8B-B14F-4D97-AF65-F5344CB8AC3E}">
        <p14:creationId xmlns:p14="http://schemas.microsoft.com/office/powerpoint/2010/main" val="2750344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we expand our research questions, designs, and methods to account for the architecture, resources, strengths, and fragmentation of community mental health systems</a:t>
            </a:r>
          </a:p>
        </p:txBody>
      </p:sp>
      <p:sp>
        <p:nvSpPr>
          <p:cNvPr id="4" name="Slide Number Placeholder 3"/>
          <p:cNvSpPr>
            <a:spLocks noGrp="1"/>
          </p:cNvSpPr>
          <p:nvPr>
            <p:ph type="sldNum" sz="quarter" idx="5"/>
          </p:nvPr>
        </p:nvSpPr>
        <p:spPr/>
        <p:txBody>
          <a:bodyPr/>
          <a:lstStyle/>
          <a:p>
            <a:fld id="{D9E156CA-37E7-984A-AE0D-4C8297BAEB2C}" type="slidenum">
              <a:rPr lang="en-US" smtClean="0"/>
              <a:t>49</a:t>
            </a:fld>
            <a:endParaRPr lang="en-US"/>
          </a:p>
        </p:txBody>
      </p:sp>
    </p:spTree>
    <p:extLst>
      <p:ext uri="{BB962C8B-B14F-4D97-AF65-F5344CB8AC3E}">
        <p14:creationId xmlns:p14="http://schemas.microsoft.com/office/powerpoint/2010/main" val="2264566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JUST SAY THIS</a:t>
            </a:r>
            <a:r>
              <a:rPr lang="en-US" sz="1200" b="0" i="0" u="none" strike="noStrike" kern="1200" baseline="0" dirty="0">
                <a:solidFill>
                  <a:schemeClr val="tx1"/>
                </a:solidFill>
                <a:effectLst/>
                <a:latin typeface="+mn-lt"/>
                <a:ea typeface="+mn-ea"/>
                <a:cs typeface="+mn-cs"/>
              </a:rPr>
              <a:t> - </a:t>
            </a:r>
            <a:r>
              <a:rPr lang="en-US" sz="1200" b="0" i="0" u="none" strike="noStrike" kern="1200" dirty="0">
                <a:solidFill>
                  <a:schemeClr val="tx1"/>
                </a:solidFill>
                <a:effectLst/>
                <a:latin typeface="+mn-lt"/>
                <a:ea typeface="+mn-ea"/>
                <a:cs typeface="+mn-cs"/>
              </a:rPr>
              <a:t>That we have not made meaningful differences in moving the needle, despite the many grants written (and taxpayer dollars spent), and the thousands of scientific articles and treatment manuals that are published each year is alarming and clearly tells us that our science is not meeting its goals</a:t>
            </a:r>
          </a:p>
          <a:p>
            <a:endParaRPr lang="en-US" dirty="0"/>
          </a:p>
        </p:txBody>
      </p:sp>
      <p:sp>
        <p:nvSpPr>
          <p:cNvPr id="4" name="Slide Number Placeholder 3"/>
          <p:cNvSpPr>
            <a:spLocks noGrp="1"/>
          </p:cNvSpPr>
          <p:nvPr>
            <p:ph type="sldNum" sz="quarter" idx="5"/>
          </p:nvPr>
        </p:nvSpPr>
        <p:spPr/>
        <p:txBody>
          <a:bodyPr/>
          <a:lstStyle/>
          <a:p>
            <a:fld id="{9E8AEF1D-CEA9-4A7D-9527-3F8368C69595}" type="slidenum">
              <a:rPr lang="en-US" smtClean="0"/>
              <a:t>5</a:t>
            </a:fld>
            <a:endParaRPr lang="en-US"/>
          </a:p>
        </p:txBody>
      </p:sp>
    </p:spTree>
    <p:extLst>
      <p:ext uri="{BB962C8B-B14F-4D97-AF65-F5344CB8AC3E}">
        <p14:creationId xmlns:p14="http://schemas.microsoft.com/office/powerpoint/2010/main" val="30052393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make clinical science racially and historically conscious; and accessible, digestible, and actionable for mental health champions on the frontlines who are meeting the mental health needs in communities where we’ve not gotten it done. </a:t>
            </a:r>
          </a:p>
          <a:p>
            <a:endParaRPr lang="en-US" dirty="0"/>
          </a:p>
        </p:txBody>
      </p:sp>
      <p:sp>
        <p:nvSpPr>
          <p:cNvPr id="4" name="Slide Number Placeholder 3"/>
          <p:cNvSpPr>
            <a:spLocks noGrp="1"/>
          </p:cNvSpPr>
          <p:nvPr>
            <p:ph type="sldNum" sz="quarter" idx="5"/>
          </p:nvPr>
        </p:nvSpPr>
        <p:spPr/>
        <p:txBody>
          <a:bodyPr/>
          <a:lstStyle/>
          <a:p>
            <a:fld id="{D9E156CA-37E7-984A-AE0D-4C8297BAEB2C}" type="slidenum">
              <a:rPr lang="en-US" smtClean="0"/>
              <a:t>50</a:t>
            </a:fld>
            <a:endParaRPr lang="en-US"/>
          </a:p>
        </p:txBody>
      </p:sp>
    </p:spTree>
    <p:extLst>
      <p:ext uri="{BB962C8B-B14F-4D97-AF65-F5344CB8AC3E}">
        <p14:creationId xmlns:p14="http://schemas.microsoft.com/office/powerpoint/2010/main" val="27057980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in my state of Florida, where Python Hunters invite military veterans to join Swamp Apes</a:t>
            </a:r>
          </a:p>
        </p:txBody>
      </p:sp>
      <p:sp>
        <p:nvSpPr>
          <p:cNvPr id="4" name="Slide Number Placeholder 3"/>
          <p:cNvSpPr>
            <a:spLocks noGrp="1"/>
          </p:cNvSpPr>
          <p:nvPr>
            <p:ph type="sldNum" sz="quarter" idx="5"/>
          </p:nvPr>
        </p:nvSpPr>
        <p:spPr/>
        <p:txBody>
          <a:bodyPr/>
          <a:lstStyle/>
          <a:p>
            <a:fld id="{D9E156CA-37E7-984A-AE0D-4C8297BAEB2C}" type="slidenum">
              <a:rPr lang="en-US" smtClean="0"/>
              <a:t>51</a:t>
            </a:fld>
            <a:endParaRPr lang="en-US"/>
          </a:p>
        </p:txBody>
      </p:sp>
    </p:spTree>
    <p:extLst>
      <p:ext uri="{BB962C8B-B14F-4D97-AF65-F5344CB8AC3E}">
        <p14:creationId xmlns:p14="http://schemas.microsoft.com/office/powerpoint/2010/main" val="25434228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Wilderness experiences like these are compelling for veterans because they leverage their skills, offer a sense of purpose and pride reflecting their desire to serve, and facilitate social networks. They also expose veterans to potential triggers, providing opportunity to learn and practice exposure-based skills, which is why collaborators from USF are bringing mental health training, resources and research expertise.</a:t>
            </a:r>
          </a:p>
        </p:txBody>
      </p:sp>
      <p:sp>
        <p:nvSpPr>
          <p:cNvPr id="4" name="Slide Number Placeholder 3"/>
          <p:cNvSpPr>
            <a:spLocks noGrp="1"/>
          </p:cNvSpPr>
          <p:nvPr>
            <p:ph type="sldNum" sz="quarter" idx="5"/>
          </p:nvPr>
        </p:nvSpPr>
        <p:spPr/>
        <p:txBody>
          <a:bodyPr/>
          <a:lstStyle/>
          <a:p>
            <a:fld id="{D9E156CA-37E7-984A-AE0D-4C8297BAEB2C}" type="slidenum">
              <a:rPr lang="en-US" smtClean="0"/>
              <a:t>52</a:t>
            </a:fld>
            <a:endParaRPr lang="en-US"/>
          </a:p>
        </p:txBody>
      </p:sp>
    </p:spTree>
    <p:extLst>
      <p:ext uri="{BB962C8B-B14F-4D97-AF65-F5344CB8AC3E}">
        <p14:creationId xmlns:p14="http://schemas.microsoft.com/office/powerpoint/2010/main" val="31322362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challenge the workgroup focused on “Training from a DEI perspective” to consider why DEI has been siloed and the danger to science and society of it remaining on the periphery of training. Why DEI has been championed by committees and workgroups, and the risk of students – particularly from under-represented groups – carrying so much of the responsibility and labor to fill holes in the broader science and training landscape. </a:t>
            </a:r>
            <a:r>
              <a:rPr lang="en-US" sz="1200" dirty="0">
                <a:effectLst/>
                <a:latin typeface="Calibri" panose="020F0502020204030204" pitchFamily="34" charset="0"/>
                <a:ea typeface="Calibri" panose="020F0502020204030204" pitchFamily="34" charset="0"/>
                <a:cs typeface="Calibri" panose="020F0502020204030204" pitchFamily="34" charset="0"/>
              </a:rPr>
              <a:t>Today we challenge this workgroup to </a:t>
            </a:r>
            <a:r>
              <a:rPr lang="en-US" sz="1200" b="0" i="0" dirty="0">
                <a:effectLst/>
                <a:latin typeface="Calibri" panose="020F0502020204030204" pitchFamily="34" charset="0"/>
                <a:ea typeface="Calibri" panose="020F0502020204030204" pitchFamily="34" charset="0"/>
                <a:cs typeface="Calibri" panose="020F0502020204030204" pitchFamily="34" charset="0"/>
              </a:rPr>
              <a:t>make diversity, equity, and inclusion a centering value for science and training.</a:t>
            </a:r>
            <a:endParaRPr lang="en-US" dirty="0"/>
          </a:p>
          <a:p>
            <a:endParaRPr lang="en-US" dirty="0"/>
          </a:p>
        </p:txBody>
      </p:sp>
      <p:sp>
        <p:nvSpPr>
          <p:cNvPr id="4" name="Slide Number Placeholder 3"/>
          <p:cNvSpPr>
            <a:spLocks noGrp="1"/>
          </p:cNvSpPr>
          <p:nvPr>
            <p:ph type="sldNum" sz="quarter" idx="5"/>
          </p:nvPr>
        </p:nvSpPr>
        <p:spPr/>
        <p:txBody>
          <a:bodyPr/>
          <a:lstStyle/>
          <a:p>
            <a:fld id="{D9E156CA-37E7-984A-AE0D-4C8297BAEB2C}" type="slidenum">
              <a:rPr lang="en-US" smtClean="0"/>
              <a:t>53</a:t>
            </a:fld>
            <a:endParaRPr lang="en-US"/>
          </a:p>
        </p:txBody>
      </p:sp>
    </p:spTree>
    <p:extLst>
      <p:ext uri="{BB962C8B-B14F-4D97-AF65-F5344CB8AC3E}">
        <p14:creationId xmlns:p14="http://schemas.microsoft.com/office/powerpoint/2010/main" val="40305106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And yes, several decades of research can inform how to build a clinical science that is </a:t>
            </a:r>
            <a:r>
              <a:rPr lang="en-US" dirty="0"/>
              <a:t>socially just and humbly relevant for the physical and social spaces that are inviting, affirming, healing, and mental health promoting.</a:t>
            </a:r>
          </a:p>
        </p:txBody>
      </p:sp>
      <p:sp>
        <p:nvSpPr>
          <p:cNvPr id="4" name="Slide Number Placeholder 3"/>
          <p:cNvSpPr>
            <a:spLocks noGrp="1"/>
          </p:cNvSpPr>
          <p:nvPr>
            <p:ph type="sldNum" sz="quarter" idx="5"/>
          </p:nvPr>
        </p:nvSpPr>
        <p:spPr/>
        <p:txBody>
          <a:bodyPr/>
          <a:lstStyle/>
          <a:p>
            <a:fld id="{D9E156CA-37E7-984A-AE0D-4C8297BAEB2C}" type="slidenum">
              <a:rPr lang="en-US" smtClean="0"/>
              <a:t>54</a:t>
            </a:fld>
            <a:endParaRPr lang="en-US"/>
          </a:p>
        </p:txBody>
      </p:sp>
    </p:spTree>
    <p:extLst>
      <p:ext uri="{BB962C8B-B14F-4D97-AF65-F5344CB8AC3E}">
        <p14:creationId xmlns:p14="http://schemas.microsoft.com/office/powerpoint/2010/main" val="3120939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have models, recommendations, and toolkits for training too.</a:t>
            </a:r>
          </a:p>
        </p:txBody>
      </p:sp>
      <p:sp>
        <p:nvSpPr>
          <p:cNvPr id="4" name="Slide Number Placeholder 3"/>
          <p:cNvSpPr>
            <a:spLocks noGrp="1"/>
          </p:cNvSpPr>
          <p:nvPr>
            <p:ph type="sldNum" sz="quarter" idx="5"/>
          </p:nvPr>
        </p:nvSpPr>
        <p:spPr/>
        <p:txBody>
          <a:bodyPr/>
          <a:lstStyle/>
          <a:p>
            <a:fld id="{D9E156CA-37E7-984A-AE0D-4C8297BAEB2C}" type="slidenum">
              <a:rPr lang="en-US" smtClean="0"/>
              <a:t>55</a:t>
            </a:fld>
            <a:endParaRPr lang="en-US"/>
          </a:p>
        </p:txBody>
      </p:sp>
    </p:spTree>
    <p:extLst>
      <p:ext uri="{BB962C8B-B14F-4D97-AF65-F5344CB8AC3E}">
        <p14:creationId xmlns:p14="http://schemas.microsoft.com/office/powerpoint/2010/main" val="41858238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does this all mean for whose voices should contribute to expanding the evidence base? Historically, we’ve been training a clinical science workforce that lacks representation of marginalized and minoritized communities, reflecting (at least in part) an access and opportunity gap at all stages of education. But diversifying our scientific agenda – diversifying samples, spaces, and services – requires diverse scholars. And diversifying the workforce is not only a moral imperative, but a necessity for building a better clinical science and improving our accountability to societal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9E156CA-37E7-984A-AE0D-4C8297BAEB2C}" type="slidenum">
              <a:rPr lang="en-US" smtClean="0"/>
              <a:t>56</a:t>
            </a:fld>
            <a:endParaRPr lang="en-US"/>
          </a:p>
        </p:txBody>
      </p:sp>
    </p:spTree>
    <p:extLst>
      <p:ext uri="{BB962C8B-B14F-4D97-AF65-F5344CB8AC3E}">
        <p14:creationId xmlns:p14="http://schemas.microsoft.com/office/powerpoint/2010/main" val="30929291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workgroup will tackle “equitable evaluation of applicants” which is a heavy lift given the significant inequities that permeate all levels of education and access to opportunities for achieving the metrics that we’ve conventionally valued. There’s been effort over several years to reduce the value placed on GRE scores</a:t>
            </a:r>
          </a:p>
        </p:txBody>
      </p:sp>
      <p:sp>
        <p:nvSpPr>
          <p:cNvPr id="4" name="Slide Number Placeholder 3"/>
          <p:cNvSpPr>
            <a:spLocks noGrp="1"/>
          </p:cNvSpPr>
          <p:nvPr>
            <p:ph type="sldNum" sz="quarter" idx="5"/>
          </p:nvPr>
        </p:nvSpPr>
        <p:spPr/>
        <p:txBody>
          <a:bodyPr/>
          <a:lstStyle/>
          <a:p>
            <a:fld id="{D9E156CA-37E7-984A-AE0D-4C8297BAEB2C}" type="slidenum">
              <a:rPr lang="en-US" smtClean="0"/>
              <a:t>57</a:t>
            </a:fld>
            <a:endParaRPr lang="en-US"/>
          </a:p>
        </p:txBody>
      </p:sp>
    </p:spTree>
    <p:extLst>
      <p:ext uri="{BB962C8B-B14F-4D97-AF65-F5344CB8AC3E}">
        <p14:creationId xmlns:p14="http://schemas.microsoft.com/office/powerpoint/2010/main" val="11098050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every component of the application package is impacted by privilege, beginning with what college a student attended (which may reflect more cost and distance from home than high school success or aptitude) and volume of undergraduate research experience, which is often unpaid and less feasible for students paying for college with full-or part-time jobs. In this great Inclusivity Spotlight Session during the APS convention last year, a distinguished panel described how the systems we use for outreach, recruitment, and admissions have ‘stacked the deck’ against historically marginalized groups.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D9E156CA-37E7-984A-AE0D-4C8297BAEB2C}" type="slidenum">
              <a:rPr lang="en-US" smtClean="0"/>
              <a:t>58</a:t>
            </a:fld>
            <a:endParaRPr lang="en-US"/>
          </a:p>
        </p:txBody>
      </p:sp>
    </p:spTree>
    <p:extLst>
      <p:ext uri="{BB962C8B-B14F-4D97-AF65-F5344CB8AC3E}">
        <p14:creationId xmlns:p14="http://schemas.microsoft.com/office/powerpoint/2010/main" val="37290421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encouraged us to reconsider what we assume it means for students to be “ready” for graduate school and why we deem those criteria essential. The panel wondered whether “ready” is about skills or experiences that we believe prepare students to move at a certain pace? Or to proceed without a heavy investment of our own training or support? And they wisely suggested we assess our own “readiness” by doing the ”organizational inner work” that prepares us as faculty, mentors, and programs to be student-ready.</a:t>
            </a:r>
          </a:p>
        </p:txBody>
      </p:sp>
      <p:sp>
        <p:nvSpPr>
          <p:cNvPr id="4" name="Slide Number Placeholder 3"/>
          <p:cNvSpPr>
            <a:spLocks noGrp="1"/>
          </p:cNvSpPr>
          <p:nvPr>
            <p:ph type="sldNum" sz="quarter" idx="5"/>
          </p:nvPr>
        </p:nvSpPr>
        <p:spPr/>
        <p:txBody>
          <a:bodyPr/>
          <a:lstStyle/>
          <a:p>
            <a:fld id="{D9E156CA-37E7-984A-AE0D-4C8297BAEB2C}" type="slidenum">
              <a:rPr lang="en-US" smtClean="0"/>
              <a:t>59</a:t>
            </a:fld>
            <a:endParaRPr lang="en-US"/>
          </a:p>
        </p:txBody>
      </p:sp>
    </p:spTree>
    <p:extLst>
      <p:ext uri="{BB962C8B-B14F-4D97-AF65-F5344CB8AC3E}">
        <p14:creationId xmlns:p14="http://schemas.microsoft.com/office/powerpoint/2010/main" val="3386778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Regarding the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topic - Although we don’t have a lot of published data, if we simply look at who has been (and still is) in our graduate training programs, on our faculty, and in leadership positions, it’s abundantly clear that the field continues to lack diversity of many kinds</a:t>
            </a:r>
          </a:p>
          <a:p>
            <a:endParaRPr lang="en-US" dirty="0"/>
          </a:p>
        </p:txBody>
      </p:sp>
      <p:sp>
        <p:nvSpPr>
          <p:cNvPr id="4" name="Slide Number Placeholder 3"/>
          <p:cNvSpPr>
            <a:spLocks noGrp="1"/>
          </p:cNvSpPr>
          <p:nvPr>
            <p:ph type="sldNum" sz="quarter" idx="5"/>
          </p:nvPr>
        </p:nvSpPr>
        <p:spPr/>
        <p:txBody>
          <a:bodyPr/>
          <a:lstStyle/>
          <a:p>
            <a:fld id="{9E8AEF1D-CEA9-4A7D-9527-3F8368C69595}" type="slidenum">
              <a:rPr lang="en-US" smtClean="0"/>
              <a:t>6</a:t>
            </a:fld>
            <a:endParaRPr lang="en-US"/>
          </a:p>
        </p:txBody>
      </p:sp>
    </p:spTree>
    <p:extLst>
      <p:ext uri="{BB962C8B-B14F-4D97-AF65-F5344CB8AC3E}">
        <p14:creationId xmlns:p14="http://schemas.microsoft.com/office/powerpoint/2010/main" val="32882426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Indeed, equitable evaluation and more inclusive admissions means we need programs sincerely ready to nourish the flourishing of diverse students. Programs that help students thrive more than just survive and live rather than put their lives on hold. Curriculum with liberated syllabi; Faculty who understand why students holding underrepresented identities may feel both invisible and hyper-visible. Mentors with whom students feel safe, seen, heard, and valued, and peers that offer strength and sustenance. </a:t>
            </a:r>
          </a:p>
        </p:txBody>
      </p:sp>
      <p:sp>
        <p:nvSpPr>
          <p:cNvPr id="4" name="Slide Number Placeholder 3"/>
          <p:cNvSpPr>
            <a:spLocks noGrp="1"/>
          </p:cNvSpPr>
          <p:nvPr>
            <p:ph type="sldNum" sz="quarter" idx="5"/>
          </p:nvPr>
        </p:nvSpPr>
        <p:spPr/>
        <p:txBody>
          <a:bodyPr/>
          <a:lstStyle/>
          <a:p>
            <a:fld id="{D9E156CA-37E7-984A-AE0D-4C8297BAEB2C}" type="slidenum">
              <a:rPr lang="en-US" smtClean="0"/>
              <a:t>60</a:t>
            </a:fld>
            <a:endParaRPr lang="en-US"/>
          </a:p>
        </p:txBody>
      </p:sp>
    </p:spTree>
    <p:extLst>
      <p:ext uri="{BB962C8B-B14F-4D97-AF65-F5344CB8AC3E}">
        <p14:creationId xmlns:p14="http://schemas.microsoft.com/office/powerpoint/2010/main" val="18243182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Diversifying means we take seriously the empirically-well documented constructs of stereotype threat and imposter syndrome; that we encourage and help students find resources and supports that affirm their identities to mitigate the racial battle fatigue rather than discourage them from spending time with affinity groups, friends and family because we worry these “distractions” may disrupt their “productivity” </a:t>
            </a:r>
          </a:p>
        </p:txBody>
      </p:sp>
      <p:sp>
        <p:nvSpPr>
          <p:cNvPr id="4" name="Slide Number Placeholder 3"/>
          <p:cNvSpPr>
            <a:spLocks noGrp="1"/>
          </p:cNvSpPr>
          <p:nvPr>
            <p:ph type="sldNum" sz="quarter" idx="5"/>
          </p:nvPr>
        </p:nvSpPr>
        <p:spPr/>
        <p:txBody>
          <a:bodyPr/>
          <a:lstStyle/>
          <a:p>
            <a:fld id="{D9E156CA-37E7-984A-AE0D-4C8297BAEB2C}" type="slidenum">
              <a:rPr lang="en-US" smtClean="0"/>
              <a:t>61</a:t>
            </a:fld>
            <a:endParaRPr lang="en-US"/>
          </a:p>
        </p:txBody>
      </p:sp>
    </p:spTree>
    <p:extLst>
      <p:ext uri="{BB962C8B-B14F-4D97-AF65-F5344CB8AC3E}">
        <p14:creationId xmlns:p14="http://schemas.microsoft.com/office/powerpoint/2010/main" val="26923103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Diversifying means putting systems in place within our labs and programs that lift students up and say you belong here. </a:t>
            </a:r>
          </a:p>
          <a:p>
            <a:endParaRPr lang="en-US" dirty="0"/>
          </a:p>
        </p:txBody>
      </p:sp>
      <p:sp>
        <p:nvSpPr>
          <p:cNvPr id="4" name="Slide Number Placeholder 3"/>
          <p:cNvSpPr>
            <a:spLocks noGrp="1"/>
          </p:cNvSpPr>
          <p:nvPr>
            <p:ph type="sldNum" sz="quarter" idx="5"/>
          </p:nvPr>
        </p:nvSpPr>
        <p:spPr/>
        <p:txBody>
          <a:bodyPr/>
          <a:lstStyle/>
          <a:p>
            <a:fld id="{D9E156CA-37E7-984A-AE0D-4C8297BAEB2C}" type="slidenum">
              <a:rPr lang="en-US" smtClean="0"/>
              <a:t>62</a:t>
            </a:fld>
            <a:endParaRPr lang="en-US"/>
          </a:p>
        </p:txBody>
      </p:sp>
    </p:spTree>
    <p:extLst>
      <p:ext uri="{BB962C8B-B14F-4D97-AF65-F5344CB8AC3E}">
        <p14:creationId xmlns:p14="http://schemas.microsoft.com/office/powerpoint/2010/main" val="17191414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Diversifying means we take seriously that student lives are complicated. Some are moving away from family for the first time, because they afforded college by living at home. Some are caring for children or aging parents. First-gen students are learning the hidden curriculum, norms, and expectations of graduate school. Many are themselves living and learning with disabilities and mental health difficulties, and nearly all students are financially strained. </a:t>
            </a:r>
          </a:p>
        </p:txBody>
      </p:sp>
      <p:sp>
        <p:nvSpPr>
          <p:cNvPr id="4" name="Slide Number Placeholder 3"/>
          <p:cNvSpPr>
            <a:spLocks noGrp="1"/>
          </p:cNvSpPr>
          <p:nvPr>
            <p:ph type="sldNum" sz="quarter" idx="5"/>
          </p:nvPr>
        </p:nvSpPr>
        <p:spPr/>
        <p:txBody>
          <a:bodyPr/>
          <a:lstStyle/>
          <a:p>
            <a:fld id="{D9E156CA-37E7-984A-AE0D-4C8297BAEB2C}" type="slidenum">
              <a:rPr lang="en-US" smtClean="0"/>
              <a:t>63</a:t>
            </a:fld>
            <a:endParaRPr lang="en-US"/>
          </a:p>
        </p:txBody>
      </p:sp>
    </p:spTree>
    <p:extLst>
      <p:ext uri="{BB962C8B-B14F-4D97-AF65-F5344CB8AC3E}">
        <p14:creationId xmlns:p14="http://schemas.microsoft.com/office/powerpoint/2010/main" val="41586482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exciting life milestones like weddings or babies are celebrated, or when emergent life events like illness, injury, or loss disrupt routines, delay milestones, or extend timelines, valuing diversity means throwing students a lifeline, offering support and reassurance, not watching them drown, judging their agency or absence, questioning their ambition or ability, or leaving them without income or health insurance by urging them to take a leave of absence.</a:t>
            </a:r>
          </a:p>
        </p:txBody>
      </p:sp>
      <p:sp>
        <p:nvSpPr>
          <p:cNvPr id="4" name="Slide Number Placeholder 3"/>
          <p:cNvSpPr>
            <a:spLocks noGrp="1"/>
          </p:cNvSpPr>
          <p:nvPr>
            <p:ph type="sldNum" sz="quarter" idx="5"/>
          </p:nvPr>
        </p:nvSpPr>
        <p:spPr/>
        <p:txBody>
          <a:bodyPr/>
          <a:lstStyle/>
          <a:p>
            <a:fld id="{D9E156CA-37E7-984A-AE0D-4C8297BAEB2C}" type="slidenum">
              <a:rPr lang="en-US" smtClean="0"/>
              <a:t>64</a:t>
            </a:fld>
            <a:endParaRPr lang="en-US"/>
          </a:p>
        </p:txBody>
      </p:sp>
    </p:spTree>
    <p:extLst>
      <p:ext uri="{BB962C8B-B14F-4D97-AF65-F5344CB8AC3E}">
        <p14:creationId xmlns:p14="http://schemas.microsoft.com/office/powerpoint/2010/main" val="37361884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Diversifying means questioning our narrow definitions of success and productivity; recognizing that sometimes the students we celebrate for their high productivity may have arrived at graduate school better prepared or better funded, with academic pedigrees and protected time that accelerate publishing; they may identify with groups more protected from the harmful personal impacts of social injustice locally or nationally; or they may be missing out on sleep, nutrition, exercise or joy in science and life; </a:t>
            </a:r>
          </a:p>
        </p:txBody>
      </p:sp>
      <p:sp>
        <p:nvSpPr>
          <p:cNvPr id="4" name="Slide Number Placeholder 3"/>
          <p:cNvSpPr>
            <a:spLocks noGrp="1"/>
          </p:cNvSpPr>
          <p:nvPr>
            <p:ph type="sldNum" sz="quarter" idx="5"/>
          </p:nvPr>
        </p:nvSpPr>
        <p:spPr/>
        <p:txBody>
          <a:bodyPr/>
          <a:lstStyle/>
          <a:p>
            <a:fld id="{D9E156CA-37E7-984A-AE0D-4C8297BAEB2C}" type="slidenum">
              <a:rPr lang="en-US" smtClean="0"/>
              <a:t>65</a:t>
            </a:fld>
            <a:endParaRPr lang="en-US"/>
          </a:p>
        </p:txBody>
      </p:sp>
    </p:spTree>
    <p:extLst>
      <p:ext uri="{BB962C8B-B14F-4D97-AF65-F5344CB8AC3E}">
        <p14:creationId xmlns:p14="http://schemas.microsoft.com/office/powerpoint/2010/main" val="29216745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Diversifying means recognizing that sometimes students we criticize may hold visible or invisible identities that are relentlessly under attack; or are navigating life events they wish not to disclose for privacy or for fear of being perceived as less capable, less motivated, less dedicated, less resilient, or just less. </a:t>
            </a:r>
            <a:endParaRPr lang="en-US" dirty="0"/>
          </a:p>
          <a:p>
            <a:endParaRPr lang="en-US" dirty="0"/>
          </a:p>
        </p:txBody>
      </p:sp>
      <p:sp>
        <p:nvSpPr>
          <p:cNvPr id="4" name="Slide Number Placeholder 3"/>
          <p:cNvSpPr>
            <a:spLocks noGrp="1"/>
          </p:cNvSpPr>
          <p:nvPr>
            <p:ph type="sldNum" sz="quarter" idx="5"/>
          </p:nvPr>
        </p:nvSpPr>
        <p:spPr/>
        <p:txBody>
          <a:bodyPr/>
          <a:lstStyle/>
          <a:p>
            <a:fld id="{D9E156CA-37E7-984A-AE0D-4C8297BAEB2C}" type="slidenum">
              <a:rPr lang="en-US" smtClean="0"/>
              <a:t>66</a:t>
            </a:fld>
            <a:endParaRPr lang="en-US"/>
          </a:p>
        </p:txBody>
      </p:sp>
    </p:spTree>
    <p:extLst>
      <p:ext uri="{BB962C8B-B14F-4D97-AF65-F5344CB8AC3E}">
        <p14:creationId xmlns:p14="http://schemas.microsoft.com/office/powerpoint/2010/main" val="13562996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acknowledge too that faculty also report work-related stress, emotional exhaustion, and burnout at alarming rates, and that these too are higher for faculty identifying with groups underrepresented in academia, in part attributable to their disproportionate – but undocumented and unrewarded - invisible and emotional labor. </a:t>
            </a:r>
          </a:p>
        </p:txBody>
      </p:sp>
      <p:sp>
        <p:nvSpPr>
          <p:cNvPr id="4" name="Slide Number Placeholder 3"/>
          <p:cNvSpPr>
            <a:spLocks noGrp="1"/>
          </p:cNvSpPr>
          <p:nvPr>
            <p:ph type="sldNum" sz="quarter" idx="5"/>
          </p:nvPr>
        </p:nvSpPr>
        <p:spPr/>
        <p:txBody>
          <a:bodyPr/>
          <a:lstStyle/>
          <a:p>
            <a:fld id="{D9E156CA-37E7-984A-AE0D-4C8297BAEB2C}" type="slidenum">
              <a:rPr lang="en-US" smtClean="0"/>
              <a:t>67</a:t>
            </a:fld>
            <a:endParaRPr lang="en-US"/>
          </a:p>
        </p:txBody>
      </p:sp>
    </p:spTree>
    <p:extLst>
      <p:ext uri="{BB962C8B-B14F-4D97-AF65-F5344CB8AC3E}">
        <p14:creationId xmlns:p14="http://schemas.microsoft.com/office/powerpoint/2010/main" val="20867320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remember that conventional incentive structures create a “culture of overwork” that puts career advancement goals at odds with going beyond the conventional paradigms; at odds with pursuing authentic time- and labor-intensive community engaged research; at odds with prioritizing civic engagement, action and advocacy; and at odds with prioritizing our own or our students’ health and well-being.</a:t>
            </a:r>
          </a:p>
        </p:txBody>
      </p:sp>
      <p:sp>
        <p:nvSpPr>
          <p:cNvPr id="4" name="Slide Number Placeholder 3"/>
          <p:cNvSpPr>
            <a:spLocks noGrp="1"/>
          </p:cNvSpPr>
          <p:nvPr>
            <p:ph type="sldNum" sz="quarter" idx="5"/>
          </p:nvPr>
        </p:nvSpPr>
        <p:spPr/>
        <p:txBody>
          <a:bodyPr/>
          <a:lstStyle/>
          <a:p>
            <a:fld id="{D9E156CA-37E7-984A-AE0D-4C8297BAEB2C}" type="slidenum">
              <a:rPr lang="en-US" smtClean="0"/>
              <a:t>68</a:t>
            </a:fld>
            <a:endParaRPr lang="en-US"/>
          </a:p>
        </p:txBody>
      </p:sp>
    </p:spTree>
    <p:extLst>
      <p:ext uri="{BB962C8B-B14F-4D97-AF65-F5344CB8AC3E}">
        <p14:creationId xmlns:p14="http://schemas.microsoft.com/office/powerpoint/2010/main" val="347050423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it would take to bring what’s good for faculty and what’s good for students into closer alignment? In what ways have the last few decades of technological advancement – internet, email, cell phones, laptops, social media – changed how faculty and students work and interact, increased the volume of science to consume and synthesize, and created on-demand expectations for availability that blur the lines between home and work? </a:t>
            </a:r>
          </a:p>
        </p:txBody>
      </p:sp>
      <p:sp>
        <p:nvSpPr>
          <p:cNvPr id="4" name="Slide Number Placeholder 3"/>
          <p:cNvSpPr>
            <a:spLocks noGrp="1"/>
          </p:cNvSpPr>
          <p:nvPr>
            <p:ph type="sldNum" sz="quarter" idx="5"/>
          </p:nvPr>
        </p:nvSpPr>
        <p:spPr/>
        <p:txBody>
          <a:bodyPr/>
          <a:lstStyle/>
          <a:p>
            <a:fld id="{D9E156CA-37E7-984A-AE0D-4C8297BAEB2C}" type="slidenum">
              <a:rPr lang="en-US" smtClean="0"/>
              <a:t>69</a:t>
            </a:fld>
            <a:endParaRPr lang="en-US"/>
          </a:p>
        </p:txBody>
      </p:sp>
    </p:spTree>
    <p:extLst>
      <p:ext uri="{BB962C8B-B14F-4D97-AF65-F5344CB8AC3E}">
        <p14:creationId xmlns:p14="http://schemas.microsoft.com/office/powerpoint/2010/main" val="1878083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in 2018, 84% of the</a:t>
            </a:r>
            <a:r>
              <a:rPr lang="en-US" baseline="0" dirty="0"/>
              <a:t> US psychology workforce were white. This is somewhat less true if we look at younger ages, but the field is still overwhelmingly white. </a:t>
            </a:r>
            <a:endParaRPr lang="en-US" dirty="0"/>
          </a:p>
          <a:p>
            <a:endParaRPr lang="en-US" dirty="0"/>
          </a:p>
        </p:txBody>
      </p:sp>
      <p:sp>
        <p:nvSpPr>
          <p:cNvPr id="4" name="Slide Number Placeholder 3"/>
          <p:cNvSpPr>
            <a:spLocks noGrp="1"/>
          </p:cNvSpPr>
          <p:nvPr>
            <p:ph type="sldNum" sz="quarter" idx="5"/>
          </p:nvPr>
        </p:nvSpPr>
        <p:spPr/>
        <p:txBody>
          <a:bodyPr/>
          <a:lstStyle/>
          <a:p>
            <a:fld id="{9E8AEF1D-CEA9-4A7D-9527-3F8368C69595}" type="slidenum">
              <a:rPr lang="en-US" smtClean="0"/>
              <a:t>7</a:t>
            </a:fld>
            <a:endParaRPr lang="en-US"/>
          </a:p>
        </p:txBody>
      </p:sp>
    </p:spTree>
    <p:extLst>
      <p:ext uri="{BB962C8B-B14F-4D97-AF65-F5344CB8AC3E}">
        <p14:creationId xmlns:p14="http://schemas.microsoft.com/office/powerpoint/2010/main" val="16823834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challenge the workgroup focused on Reducing Burnout to consider: How we can achieve synergy among the goals of advancing science, advancing careers, and advancing public health all while valuing, protecting, and promoting our own and our students physical and mental health and well-being? </a:t>
            </a:r>
          </a:p>
        </p:txBody>
      </p:sp>
      <p:sp>
        <p:nvSpPr>
          <p:cNvPr id="4" name="Slide Number Placeholder 3"/>
          <p:cNvSpPr>
            <a:spLocks noGrp="1"/>
          </p:cNvSpPr>
          <p:nvPr>
            <p:ph type="sldNum" sz="quarter" idx="5"/>
          </p:nvPr>
        </p:nvSpPr>
        <p:spPr/>
        <p:txBody>
          <a:bodyPr/>
          <a:lstStyle/>
          <a:p>
            <a:fld id="{D9E156CA-37E7-984A-AE0D-4C8297BAEB2C}" type="slidenum">
              <a:rPr lang="en-US" smtClean="0"/>
              <a:t>70</a:t>
            </a:fld>
            <a:endParaRPr lang="en-US"/>
          </a:p>
        </p:txBody>
      </p:sp>
    </p:spTree>
    <p:extLst>
      <p:ext uri="{BB962C8B-B14F-4D97-AF65-F5344CB8AC3E}">
        <p14:creationId xmlns:p14="http://schemas.microsoft.com/office/powerpoint/2010/main" val="28658104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science for this! Because a model of only the strongest will survive is not responsible, it’s not sustainable, and it’s not good for students, faculty, science, or society.</a:t>
            </a:r>
          </a:p>
        </p:txBody>
      </p:sp>
      <p:sp>
        <p:nvSpPr>
          <p:cNvPr id="4" name="Slide Number Placeholder 3"/>
          <p:cNvSpPr>
            <a:spLocks noGrp="1"/>
          </p:cNvSpPr>
          <p:nvPr>
            <p:ph type="sldNum" sz="quarter" idx="5"/>
          </p:nvPr>
        </p:nvSpPr>
        <p:spPr/>
        <p:txBody>
          <a:bodyPr/>
          <a:lstStyle/>
          <a:p>
            <a:fld id="{D9E156CA-37E7-984A-AE0D-4C8297BAEB2C}" type="slidenum">
              <a:rPr lang="en-US" smtClean="0"/>
              <a:t>71</a:t>
            </a:fld>
            <a:endParaRPr lang="en-US"/>
          </a:p>
        </p:txBody>
      </p:sp>
    </p:spTree>
    <p:extLst>
      <p:ext uri="{BB962C8B-B14F-4D97-AF65-F5344CB8AC3E}">
        <p14:creationId xmlns:p14="http://schemas.microsoft.com/office/powerpoint/2010/main" val="2167849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close, let’s really consider the sociopolitical landscape fueling and accelerating attacks on DEI in public education around the country, my great state of FL leading the way (in fact by giving this talk I’m probably giving them another reason to fire me). Accountability to meet society’s needs also means inserting ourselves and bringing psychological clinical science into these local, state and national conversations; honoring the goals of clinical science and our obligation to the public to protect and promote mental health; and training and incentivizing scholars to conduct policy-conscious and policy-impactful research, and to engage in action, activism, and advocacy.</a:t>
            </a:r>
          </a:p>
        </p:txBody>
      </p:sp>
      <p:sp>
        <p:nvSpPr>
          <p:cNvPr id="4" name="Slide Number Placeholder 3"/>
          <p:cNvSpPr>
            <a:spLocks noGrp="1"/>
          </p:cNvSpPr>
          <p:nvPr>
            <p:ph type="sldNum" sz="quarter" idx="5"/>
          </p:nvPr>
        </p:nvSpPr>
        <p:spPr/>
        <p:txBody>
          <a:bodyPr/>
          <a:lstStyle/>
          <a:p>
            <a:fld id="{D9E156CA-37E7-984A-AE0D-4C8297BAEB2C}" type="slidenum">
              <a:rPr lang="en-US" smtClean="0"/>
              <a:t>72</a:t>
            </a:fld>
            <a:endParaRPr lang="en-US"/>
          </a:p>
        </p:txBody>
      </p:sp>
    </p:spTree>
    <p:extLst>
      <p:ext uri="{BB962C8B-B14F-4D97-AF65-F5344CB8AC3E}">
        <p14:creationId xmlns:p14="http://schemas.microsoft.com/office/powerpoint/2010/main" val="28405229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yes, we have a science for this too! Because we can’t ignore the harms happening right now; and the risk of widening disparities that will interfere with equitable, inclusive and affirming education and care. </a:t>
            </a:r>
          </a:p>
        </p:txBody>
      </p:sp>
      <p:sp>
        <p:nvSpPr>
          <p:cNvPr id="4" name="Slide Number Placeholder 3"/>
          <p:cNvSpPr>
            <a:spLocks noGrp="1"/>
          </p:cNvSpPr>
          <p:nvPr>
            <p:ph type="sldNum" sz="quarter" idx="5"/>
          </p:nvPr>
        </p:nvSpPr>
        <p:spPr/>
        <p:txBody>
          <a:bodyPr/>
          <a:lstStyle/>
          <a:p>
            <a:fld id="{D9E156CA-37E7-984A-AE0D-4C8297BAEB2C}" type="slidenum">
              <a:rPr lang="en-US" smtClean="0"/>
              <a:t>73</a:t>
            </a:fld>
            <a:endParaRPr lang="en-US"/>
          </a:p>
        </p:txBody>
      </p:sp>
    </p:spTree>
    <p:extLst>
      <p:ext uri="{BB962C8B-B14F-4D97-AF65-F5344CB8AC3E}">
        <p14:creationId xmlns:p14="http://schemas.microsoft.com/office/powerpoint/2010/main" val="31275630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silence is not neutral. Silence is not non-partisan. Silence is loud and it is privileged. Silence communicates – to colleagues, to students, and to the public – that we are indifferent and that we are complacent.</a:t>
            </a:r>
          </a:p>
        </p:txBody>
      </p:sp>
      <p:sp>
        <p:nvSpPr>
          <p:cNvPr id="4" name="Slide Number Placeholder 3"/>
          <p:cNvSpPr>
            <a:spLocks noGrp="1"/>
          </p:cNvSpPr>
          <p:nvPr>
            <p:ph type="sldNum" sz="quarter" idx="5"/>
          </p:nvPr>
        </p:nvSpPr>
        <p:spPr/>
        <p:txBody>
          <a:bodyPr/>
          <a:lstStyle/>
          <a:p>
            <a:fld id="{D9E156CA-37E7-984A-AE0D-4C8297BAEB2C}" type="slidenum">
              <a:rPr lang="en-US" smtClean="0"/>
              <a:t>74</a:t>
            </a:fld>
            <a:endParaRPr lang="en-US"/>
          </a:p>
        </p:txBody>
      </p:sp>
    </p:spTree>
    <p:extLst>
      <p:ext uri="{BB962C8B-B14F-4D97-AF65-F5344CB8AC3E}">
        <p14:creationId xmlns:p14="http://schemas.microsoft.com/office/powerpoint/2010/main" val="15984973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end with a tribute to Dick McFall … “We are not so foolish as to expect that everyone will agree with our analysis of the situation or with all of our proposal. If we focus attention on the Academy’s mission and stimulate constructive discussion of how best to achieve this mission, however, then we will have served a worthwhile purpose.”</a:t>
            </a:r>
          </a:p>
        </p:txBody>
      </p:sp>
      <p:sp>
        <p:nvSpPr>
          <p:cNvPr id="4" name="Slide Number Placeholder 3"/>
          <p:cNvSpPr>
            <a:spLocks noGrp="1"/>
          </p:cNvSpPr>
          <p:nvPr>
            <p:ph type="sldNum" sz="quarter" idx="5"/>
          </p:nvPr>
        </p:nvSpPr>
        <p:spPr/>
        <p:txBody>
          <a:bodyPr/>
          <a:lstStyle/>
          <a:p>
            <a:fld id="{D9E156CA-37E7-984A-AE0D-4C8297BAEB2C}" type="slidenum">
              <a:rPr lang="en-US" smtClean="0"/>
              <a:t>75</a:t>
            </a:fld>
            <a:endParaRPr lang="en-US"/>
          </a:p>
        </p:txBody>
      </p:sp>
    </p:spTree>
    <p:extLst>
      <p:ext uri="{BB962C8B-B14F-4D97-AF65-F5344CB8AC3E}">
        <p14:creationId xmlns:p14="http://schemas.microsoft.com/office/powerpoint/2010/main" val="31463649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Agree with us or not – this is not a choice – This. Is. Science.</a:t>
            </a:r>
          </a:p>
          <a:p>
            <a:endParaRPr lang="en-US" dirty="0"/>
          </a:p>
        </p:txBody>
      </p:sp>
      <p:sp>
        <p:nvSpPr>
          <p:cNvPr id="4" name="Slide Number Placeholder 3"/>
          <p:cNvSpPr>
            <a:spLocks noGrp="1"/>
          </p:cNvSpPr>
          <p:nvPr>
            <p:ph type="sldNum" sz="quarter" idx="5"/>
          </p:nvPr>
        </p:nvSpPr>
        <p:spPr/>
        <p:txBody>
          <a:bodyPr/>
          <a:lstStyle/>
          <a:p>
            <a:fld id="{D9E156CA-37E7-984A-AE0D-4C8297BAEB2C}" type="slidenum">
              <a:rPr lang="en-US" smtClean="0"/>
              <a:t>76</a:t>
            </a:fld>
            <a:endParaRPr lang="en-US"/>
          </a:p>
        </p:txBody>
      </p:sp>
    </p:spTree>
    <p:extLst>
      <p:ext uri="{BB962C8B-B14F-4D97-AF65-F5344CB8AC3E}">
        <p14:creationId xmlns:p14="http://schemas.microsoft.com/office/powerpoint/2010/main" val="60452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look at</a:t>
            </a:r>
            <a:r>
              <a:rPr lang="en-US" baseline="0" dirty="0"/>
              <a:t> psychology faculty in particular, only 17% were racial/ethnic minorities in 2018.</a:t>
            </a:r>
          </a:p>
          <a:p>
            <a:endParaRPr lang="en-US" baseline="0" dirty="0"/>
          </a:p>
          <a:p>
            <a:pPr rtl="0" fontAlgn="base"/>
            <a:r>
              <a:rPr lang="en-US" sz="1200" b="0" i="0" u="none" strike="noStrike" kern="1200" dirty="0">
                <a:solidFill>
                  <a:schemeClr val="tx1"/>
                </a:solidFill>
                <a:effectLst/>
                <a:latin typeface="+mn-lt"/>
                <a:ea typeface="+mn-ea"/>
                <a:cs typeface="+mn-cs"/>
              </a:rPr>
              <a:t>These data suggest that diverse applicants have either not made it to the stage of application, have not been selected, have not made it into clinical science careers, and have not risen to the higher ranks – or all of the above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People have been talking about “pipeline problems” for years, yet the field has not made meaningful changes; again we’re not meeting our goals.</a:t>
            </a:r>
          </a:p>
          <a:p>
            <a:endParaRPr lang="en-US" dirty="0"/>
          </a:p>
        </p:txBody>
      </p:sp>
      <p:sp>
        <p:nvSpPr>
          <p:cNvPr id="4" name="Slide Number Placeholder 3"/>
          <p:cNvSpPr>
            <a:spLocks noGrp="1"/>
          </p:cNvSpPr>
          <p:nvPr>
            <p:ph type="sldNum" sz="quarter" idx="5"/>
          </p:nvPr>
        </p:nvSpPr>
        <p:spPr/>
        <p:txBody>
          <a:bodyPr/>
          <a:lstStyle/>
          <a:p>
            <a:fld id="{9E8AEF1D-CEA9-4A7D-9527-3F8368C69595}" type="slidenum">
              <a:rPr lang="en-US" smtClean="0"/>
              <a:t>8</a:t>
            </a:fld>
            <a:endParaRPr lang="en-US"/>
          </a:p>
        </p:txBody>
      </p:sp>
    </p:spTree>
    <p:extLst>
      <p:ext uri="{BB962C8B-B14F-4D97-AF65-F5344CB8AC3E}">
        <p14:creationId xmlns:p14="http://schemas.microsoft.com/office/powerpoint/2010/main" val="738514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Regarding the 3</a:t>
            </a:r>
            <a:r>
              <a:rPr lang="en-US" sz="1200" b="0" i="0" u="none" strike="noStrike" kern="1200" baseline="30000" dirty="0">
                <a:solidFill>
                  <a:schemeClr val="tx1"/>
                </a:solidFill>
                <a:effectLst/>
                <a:latin typeface="+mn-lt"/>
                <a:ea typeface="+mn-ea"/>
                <a:cs typeface="+mn-cs"/>
              </a:rPr>
              <a:t>rd</a:t>
            </a:r>
            <a:r>
              <a:rPr lang="en-US" sz="1200" b="0" i="0" u="none" strike="noStrike" kern="1200" dirty="0">
                <a:solidFill>
                  <a:schemeClr val="tx1"/>
                </a:solidFill>
                <a:effectLst/>
                <a:latin typeface="+mn-lt"/>
                <a:ea typeface="+mn-ea"/>
                <a:cs typeface="+mn-cs"/>
              </a:rPr>
              <a:t> topic - Rates of mental health problems are high for students and faculty </a:t>
            </a:r>
          </a:p>
          <a:p>
            <a:endParaRPr lang="en-US" dirty="0"/>
          </a:p>
        </p:txBody>
      </p:sp>
      <p:sp>
        <p:nvSpPr>
          <p:cNvPr id="4" name="Slide Number Placeholder 3"/>
          <p:cNvSpPr>
            <a:spLocks noGrp="1"/>
          </p:cNvSpPr>
          <p:nvPr>
            <p:ph type="sldNum" sz="quarter" idx="5"/>
          </p:nvPr>
        </p:nvSpPr>
        <p:spPr/>
        <p:txBody>
          <a:bodyPr/>
          <a:lstStyle/>
          <a:p>
            <a:fld id="{9E8AEF1D-CEA9-4A7D-9527-3F8368C69595}" type="slidenum">
              <a:rPr lang="en-US" smtClean="0"/>
              <a:t>9</a:t>
            </a:fld>
            <a:endParaRPr lang="en-US"/>
          </a:p>
        </p:txBody>
      </p:sp>
    </p:spTree>
    <p:extLst>
      <p:ext uri="{BB962C8B-B14F-4D97-AF65-F5344CB8AC3E}">
        <p14:creationId xmlns:p14="http://schemas.microsoft.com/office/powerpoint/2010/main" val="3035934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1752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2678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1910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62540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5/3/2023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4749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B61BEF0D-F0BB-DE4B-95CE-6DB70DBA9567}" type="datetimeFigureOut">
              <a:rPr lang="en-US" smtClean="0"/>
              <a:pPr/>
              <a:t>5/3/2023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790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B61BEF0D-F0BB-DE4B-95CE-6DB70DBA9567}" type="datetimeFigureOut">
              <a:rPr lang="en-US" smtClean="0"/>
              <a:pPr/>
              <a:t>5/3/2023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5590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B61BEF0D-F0BB-DE4B-95CE-6DB70DBA9567}" type="datetimeFigureOut">
              <a:rPr lang="en-US" smtClean="0"/>
              <a:pPr/>
              <a:t>5/3/2023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283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61BEF0D-F0BB-DE4B-95CE-6DB70DBA9567}" type="datetimeFigureOut">
              <a:rPr lang="en-US" smtClean="0"/>
              <a:pPr/>
              <a:t>5/3/2023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6458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B61BEF0D-F0BB-DE4B-95CE-6DB70DBA9567}" type="datetimeFigureOut">
              <a:rPr lang="en-US" smtClean="0"/>
              <a:pPr/>
              <a:t>5/3/2023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0685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B61BEF0D-F0BB-DE4B-95CE-6DB70DBA9567}" type="datetimeFigureOut">
              <a:rPr lang="en-US" smtClean="0"/>
              <a:pPr/>
              <a:t>5/3/2023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5061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B61BEF0D-F0BB-DE4B-95CE-6DB70DBA9567}" type="datetimeFigureOut">
              <a:rPr lang="en-US" smtClean="0"/>
              <a:pPr/>
              <a:t>5/3/2023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74485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3.png"/><Relationship Id="rId7"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90.png"/><Relationship Id="rId4" Type="http://schemas.openxmlformats.org/officeDocument/2006/relationships/customXml" Target="../ink/ink1.xml"/></Relationships>
</file>

<file path=ppt/slides/_rels/slide24.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customXml" Target="../ink/ink4.xml"/><Relationship Id="rId7"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customXml" Target="../ink/ink6.xml"/><Relationship Id="rId11" Type="http://schemas.openxmlformats.org/officeDocument/2006/relationships/customXml" Target="../ink/ink9.xml"/><Relationship Id="rId5" Type="http://schemas.openxmlformats.org/officeDocument/2006/relationships/customXml" Target="../ink/ink5.xml"/><Relationship Id="rId10" Type="http://schemas.openxmlformats.org/officeDocument/2006/relationships/image" Target="../media/image130.png"/><Relationship Id="rId4" Type="http://schemas.openxmlformats.org/officeDocument/2006/relationships/image" Target="../media/image110.png"/><Relationship Id="rId9" Type="http://schemas.openxmlformats.org/officeDocument/2006/relationships/customXml" Target="../ink/ink8.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tiff"/><Relationship Id="rId7" Type="http://schemas.openxmlformats.org/officeDocument/2006/relationships/image" Target="../media/image33.tiff"/><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 Id="rId9" Type="http://schemas.openxmlformats.org/officeDocument/2006/relationships/image" Target="../media/image35.tiff"/></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tiff"/></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oleObject" Target="../embeddings/oleObject2.bin"/><Relationship Id="rId4" Type="http://schemas.openxmlformats.org/officeDocument/2006/relationships/image" Target="../media/image53.emf"/></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tiff"/></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sciencemag.org/careers/2019/05/i-felt-lost-new-academic-culture-then-i-learned-about-hidden-curriculum?adobe_mc=MCMID%3D04803410297890594380213405365691628723%7CMCORGID%3D242B6472541199F70A4C98A6%2540AdobeOrg%7CTS%3D1682212995"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mailto:cws@apa.org"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mailto:cws@apa.org"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06230"/>
            <a:ext cx="9144000" cy="2387600"/>
          </a:xfrm>
        </p:spPr>
        <p:txBody>
          <a:bodyPr/>
          <a:lstStyle/>
          <a:p>
            <a:pPr algn="ctr"/>
            <a:r>
              <a:rPr lang="en-US" dirty="0"/>
              <a:t>Equity and Justice in Clinical Science Training</a:t>
            </a:r>
          </a:p>
        </p:txBody>
      </p:sp>
      <p:sp>
        <p:nvSpPr>
          <p:cNvPr id="3" name="Subtitle 2"/>
          <p:cNvSpPr>
            <a:spLocks noGrp="1"/>
          </p:cNvSpPr>
          <p:nvPr>
            <p:ph type="subTitle" idx="1"/>
          </p:nvPr>
        </p:nvSpPr>
        <p:spPr>
          <a:xfrm>
            <a:off x="1559168" y="3429000"/>
            <a:ext cx="5773615" cy="3482504"/>
          </a:xfrm>
        </p:spPr>
        <p:txBody>
          <a:bodyPr>
            <a:normAutofit/>
          </a:bodyPr>
          <a:lstStyle/>
          <a:p>
            <a:pPr algn="ctr">
              <a:lnSpc>
                <a:spcPct val="90000"/>
              </a:lnSpc>
              <a:spcBef>
                <a:spcPts val="0"/>
              </a:spcBef>
            </a:pPr>
            <a:r>
              <a:rPr lang="en-US" sz="2400" dirty="0">
                <a:solidFill>
                  <a:schemeClr val="bg1"/>
                </a:solidFill>
                <a:latin typeface="+mj-lt"/>
              </a:rPr>
              <a:t>Joanne Davila</a:t>
            </a:r>
          </a:p>
          <a:p>
            <a:pPr algn="ctr">
              <a:lnSpc>
                <a:spcPct val="90000"/>
              </a:lnSpc>
              <a:spcBef>
                <a:spcPts val="0"/>
              </a:spcBef>
              <a:spcAft>
                <a:spcPts val="1800"/>
              </a:spcAft>
            </a:pPr>
            <a:r>
              <a:rPr lang="en-US" sz="2400" dirty="0">
                <a:solidFill>
                  <a:schemeClr val="bg1"/>
                </a:solidFill>
                <a:latin typeface="+mj-lt"/>
              </a:rPr>
              <a:t>Stony Brook University</a:t>
            </a:r>
          </a:p>
          <a:p>
            <a:pPr algn="ctr">
              <a:lnSpc>
                <a:spcPct val="90000"/>
              </a:lnSpc>
              <a:spcBef>
                <a:spcPts val="0"/>
              </a:spcBef>
            </a:pPr>
            <a:r>
              <a:rPr lang="en-US" sz="2400">
                <a:solidFill>
                  <a:schemeClr val="bg1"/>
                </a:solidFill>
                <a:latin typeface="+mj-lt"/>
              </a:rPr>
              <a:t>Stacy </a:t>
            </a:r>
            <a:r>
              <a:rPr lang="en-US" sz="2400" dirty="0">
                <a:solidFill>
                  <a:schemeClr val="bg1"/>
                </a:solidFill>
                <a:latin typeface="+mj-lt"/>
              </a:rPr>
              <a:t>Frazier</a:t>
            </a:r>
          </a:p>
          <a:p>
            <a:pPr algn="ctr">
              <a:lnSpc>
                <a:spcPct val="90000"/>
              </a:lnSpc>
              <a:spcBef>
                <a:spcPts val="0"/>
              </a:spcBef>
              <a:spcAft>
                <a:spcPts val="1800"/>
              </a:spcAft>
            </a:pPr>
            <a:r>
              <a:rPr lang="en-US" sz="2400" dirty="0">
                <a:solidFill>
                  <a:schemeClr val="bg1"/>
                </a:solidFill>
                <a:latin typeface="+mj-lt"/>
              </a:rPr>
              <a:t>Florida International University</a:t>
            </a:r>
          </a:p>
          <a:p>
            <a:pPr algn="ctr">
              <a:lnSpc>
                <a:spcPct val="90000"/>
              </a:lnSpc>
              <a:spcBef>
                <a:spcPts val="0"/>
              </a:spcBef>
            </a:pPr>
            <a:r>
              <a:rPr lang="en-US" sz="2400" dirty="0">
                <a:solidFill>
                  <a:schemeClr val="bg1"/>
                </a:solidFill>
                <a:latin typeface="+mj-lt"/>
              </a:rPr>
              <a:t>Jaisal Merchant</a:t>
            </a:r>
          </a:p>
          <a:p>
            <a:pPr algn="ctr">
              <a:lnSpc>
                <a:spcPct val="90000"/>
              </a:lnSpc>
              <a:spcBef>
                <a:spcPts val="0"/>
              </a:spcBef>
            </a:pPr>
            <a:r>
              <a:rPr lang="en-US" sz="2400" dirty="0">
                <a:solidFill>
                  <a:schemeClr val="bg1"/>
                </a:solidFill>
                <a:latin typeface="+mj-lt"/>
              </a:rPr>
              <a:t>Washington University in St. Louis</a:t>
            </a:r>
          </a:p>
          <a:p>
            <a:endParaRPr lang="en-US" dirty="0"/>
          </a:p>
        </p:txBody>
      </p:sp>
    </p:spTree>
    <p:extLst>
      <p:ext uri="{BB962C8B-B14F-4D97-AF65-F5344CB8AC3E}">
        <p14:creationId xmlns:p14="http://schemas.microsoft.com/office/powerpoint/2010/main" val="877487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5425B1-7D80-4370-B73E-84DB0C16CF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470788" y="130359"/>
            <a:ext cx="7636658" cy="6597281"/>
          </a:xfrm>
          <a:prstGeom prst="rect">
            <a:avLst/>
          </a:prstGeom>
        </p:spPr>
      </p:pic>
      <p:sp>
        <p:nvSpPr>
          <p:cNvPr id="4" name="Arrow: Right 3">
            <a:extLst>
              <a:ext uri="{FF2B5EF4-FFF2-40B4-BE49-F238E27FC236}">
                <a16:creationId xmlns:a16="http://schemas.microsoft.com/office/drawing/2014/main" id="{42D7BF51-D3DC-48CE-BC62-C0CC99BF5863}"/>
              </a:ext>
            </a:extLst>
          </p:cNvPr>
          <p:cNvSpPr/>
          <p:nvPr/>
        </p:nvSpPr>
        <p:spPr>
          <a:xfrm>
            <a:off x="2902926" y="462116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EF9FF905-2AB7-460C-B6B5-2AA2AD3818B6}"/>
              </a:ext>
            </a:extLst>
          </p:cNvPr>
          <p:cNvSpPr/>
          <p:nvPr/>
        </p:nvSpPr>
        <p:spPr>
          <a:xfrm>
            <a:off x="10696900" y="5230761"/>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1251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1FC62D-22D9-427A-B22B-48B37F2C0D4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07269" y="255639"/>
            <a:ext cx="6826591" cy="6046839"/>
          </a:xfrm>
          <a:prstGeom prst="rect">
            <a:avLst/>
          </a:prstGeom>
        </p:spPr>
      </p:pic>
      <p:sp>
        <p:nvSpPr>
          <p:cNvPr id="3" name="Title 2">
            <a:extLst>
              <a:ext uri="{FF2B5EF4-FFF2-40B4-BE49-F238E27FC236}">
                <a16:creationId xmlns:a16="http://schemas.microsoft.com/office/drawing/2014/main" id="{EBB6E36C-19C7-4E27-AB27-510ADDF4A1DB}"/>
              </a:ext>
            </a:extLst>
          </p:cNvPr>
          <p:cNvSpPr>
            <a:spLocks noGrp="1"/>
          </p:cNvSpPr>
          <p:nvPr>
            <p:ph type="title"/>
          </p:nvPr>
        </p:nvSpPr>
        <p:spPr/>
        <p:txBody>
          <a:bodyPr/>
          <a:lstStyle/>
          <a:p>
            <a:r>
              <a:rPr lang="en-US" dirty="0"/>
              <a:t>As of December 2022, 81   psychologists had signed the list of signatories (75 named)</a:t>
            </a:r>
          </a:p>
        </p:txBody>
      </p:sp>
    </p:spTree>
    <p:extLst>
      <p:ext uri="{BB962C8B-B14F-4D97-AF65-F5344CB8AC3E}">
        <p14:creationId xmlns:p14="http://schemas.microsoft.com/office/powerpoint/2010/main" val="4145944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B452F-C0C6-42A0-AB61-194FF9F2D981}"/>
              </a:ext>
            </a:extLst>
          </p:cNvPr>
          <p:cNvSpPr>
            <a:spLocks noGrp="1"/>
          </p:cNvSpPr>
          <p:nvPr>
            <p:ph type="title"/>
          </p:nvPr>
        </p:nvSpPr>
        <p:spPr/>
        <p:txBody>
          <a:bodyPr>
            <a:normAutofit/>
          </a:bodyPr>
          <a:lstStyle/>
          <a:p>
            <a:r>
              <a:rPr lang="en-US" sz="4400" dirty="0"/>
              <a:t>Rates of burnout are high</a:t>
            </a:r>
          </a:p>
        </p:txBody>
      </p:sp>
      <p:sp>
        <p:nvSpPr>
          <p:cNvPr id="3" name="Content Placeholder 2">
            <a:extLst>
              <a:ext uri="{FF2B5EF4-FFF2-40B4-BE49-F238E27FC236}">
                <a16:creationId xmlns:a16="http://schemas.microsoft.com/office/drawing/2014/main" id="{5DBE12CB-F34F-4FAE-A16F-977D2C99D226}"/>
              </a:ext>
            </a:extLst>
          </p:cNvPr>
          <p:cNvSpPr>
            <a:spLocks noGrp="1"/>
          </p:cNvSpPr>
          <p:nvPr>
            <p:ph idx="1"/>
          </p:nvPr>
        </p:nvSpPr>
        <p:spPr/>
        <p:txBody>
          <a:bodyPr/>
          <a:lstStyle/>
          <a:p>
            <a:r>
              <a:rPr lang="en-US" sz="2800" dirty="0"/>
              <a:t>High rates of impairing stress and burnout among graduate students and faculty </a:t>
            </a:r>
            <a:r>
              <a:rPr lang="en-US" dirty="0"/>
              <a:t>(El-</a:t>
            </a:r>
            <a:r>
              <a:rPr lang="en-US" dirty="0" err="1"/>
              <a:t>Ghoury</a:t>
            </a:r>
            <a:r>
              <a:rPr lang="en-US" dirty="0"/>
              <a:t>, et al., 2012; </a:t>
            </a:r>
            <a:r>
              <a:rPr lang="en-US" dirty="0" err="1"/>
              <a:t>McCormac</a:t>
            </a:r>
            <a:r>
              <a:rPr lang="en-US" dirty="0"/>
              <a:t> et al., 2018; </a:t>
            </a:r>
            <a:r>
              <a:rPr lang="en-US" dirty="0" err="1"/>
              <a:t>Rummel</a:t>
            </a:r>
            <a:r>
              <a:rPr lang="en-US" dirty="0"/>
              <a:t>, 2015; SAMHSA, 2022) </a:t>
            </a:r>
          </a:p>
          <a:p>
            <a:endParaRPr lang="en-US" sz="2800" dirty="0"/>
          </a:p>
          <a:p>
            <a:r>
              <a:rPr lang="en-US" sz="2800" dirty="0"/>
              <a:t>BIPOC and LGBTQ+ trainees may be particularly at risk </a:t>
            </a:r>
            <a:r>
              <a:rPr lang="en-US" dirty="0"/>
              <a:t>(Basma et al., 2021)</a:t>
            </a:r>
          </a:p>
          <a:p>
            <a:endParaRPr lang="en-US" dirty="0"/>
          </a:p>
        </p:txBody>
      </p:sp>
    </p:spTree>
    <p:extLst>
      <p:ext uri="{BB962C8B-B14F-4D97-AF65-F5344CB8AC3E}">
        <p14:creationId xmlns:p14="http://schemas.microsoft.com/office/powerpoint/2010/main" val="550592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69669-ECD2-4FE0-9CA7-F071547E2023}"/>
              </a:ext>
            </a:extLst>
          </p:cNvPr>
          <p:cNvSpPr>
            <a:spLocks noGrp="1"/>
          </p:cNvSpPr>
          <p:nvPr>
            <p:ph type="title"/>
          </p:nvPr>
        </p:nvSpPr>
        <p:spPr/>
        <p:txBody>
          <a:bodyPr>
            <a:normAutofit/>
          </a:bodyPr>
          <a:lstStyle/>
          <a:p>
            <a:pPr algn="ctr"/>
            <a:r>
              <a:rPr lang="en-US" dirty="0"/>
              <a:t>CUDCP Trainee Burnout Study</a:t>
            </a:r>
            <a:br>
              <a:rPr lang="en-US" dirty="0"/>
            </a:br>
            <a:r>
              <a:rPr lang="en-US" sz="2400" dirty="0"/>
              <a:t>Led by Melissa Hunt</a:t>
            </a:r>
            <a:br>
              <a:rPr lang="en-US" sz="2400" dirty="0"/>
            </a:br>
            <a:r>
              <a:rPr lang="en-US" sz="2400" dirty="0"/>
              <a:t>N = 1189</a:t>
            </a:r>
            <a:endParaRPr lang="en-US" dirty="0"/>
          </a:p>
        </p:txBody>
      </p:sp>
      <p:sp>
        <p:nvSpPr>
          <p:cNvPr id="3" name="Content Placeholder 2">
            <a:extLst>
              <a:ext uri="{FF2B5EF4-FFF2-40B4-BE49-F238E27FC236}">
                <a16:creationId xmlns:a16="http://schemas.microsoft.com/office/drawing/2014/main" id="{ADBB4EF7-FFAE-43FF-BEF9-E530C3A64940}"/>
              </a:ext>
            </a:extLst>
          </p:cNvPr>
          <p:cNvSpPr>
            <a:spLocks noGrp="1"/>
          </p:cNvSpPr>
          <p:nvPr>
            <p:ph idx="1"/>
          </p:nvPr>
        </p:nvSpPr>
        <p:spPr/>
        <p:txBody>
          <a:bodyPr>
            <a:normAutofit lnSpcReduction="10000"/>
          </a:bodyPr>
          <a:lstStyle/>
          <a:p>
            <a:r>
              <a:rPr lang="en-US" dirty="0"/>
              <a:t>Modal hours worked weekly = 60 (range 20-100)</a:t>
            </a:r>
          </a:p>
          <a:p>
            <a:endParaRPr lang="en-US" dirty="0"/>
          </a:p>
          <a:p>
            <a:r>
              <a:rPr lang="en-US" dirty="0"/>
              <a:t>Trainees reported:</a:t>
            </a:r>
          </a:p>
          <a:p>
            <a:pPr lvl="1"/>
            <a:r>
              <a:rPr lang="en-US" dirty="0"/>
              <a:t>High levels of time pressure</a:t>
            </a:r>
          </a:p>
          <a:p>
            <a:pPr lvl="1"/>
            <a:r>
              <a:rPr lang="en-US" dirty="0"/>
              <a:t>Being unable to get enough sleep, exercise, relaxation time, and time with family and friends</a:t>
            </a:r>
          </a:p>
          <a:p>
            <a:pPr lvl="1"/>
            <a:r>
              <a:rPr lang="en-US" dirty="0"/>
              <a:t>High degree of emotional exhaustion</a:t>
            </a:r>
          </a:p>
          <a:p>
            <a:endParaRPr lang="en-US" dirty="0"/>
          </a:p>
          <a:p>
            <a:r>
              <a:rPr lang="en-US" dirty="0"/>
              <a:t>Even if programs talk about and encourage self-care, most trainees disagreed with this statement:</a:t>
            </a:r>
          </a:p>
          <a:p>
            <a:endParaRPr lang="en-US" dirty="0"/>
          </a:p>
          <a:p>
            <a:pPr marL="0" indent="0">
              <a:lnSpc>
                <a:spcPct val="100000"/>
              </a:lnSpc>
              <a:spcBef>
                <a:spcPts val="0"/>
              </a:spcBef>
              <a:buNone/>
              <a:defRPr/>
            </a:pPr>
            <a:r>
              <a:rPr lang="en-US" dirty="0">
                <a:cs typeface="Times New Roman" panose="02020603050405020304" pitchFamily="18" charset="0"/>
              </a:rPr>
              <a:t>“In my program, the messaging about self-care, work-life balance, and wellness is consistent with the realities of how it is prioritized.”</a:t>
            </a:r>
          </a:p>
          <a:p>
            <a:endParaRPr lang="en-US" dirty="0"/>
          </a:p>
          <a:p>
            <a:r>
              <a:rPr lang="en-US" dirty="0"/>
              <a:t>But a positive program culture is associated with lower burnout</a:t>
            </a:r>
          </a:p>
          <a:p>
            <a:endParaRPr lang="en-US" dirty="0"/>
          </a:p>
        </p:txBody>
      </p:sp>
    </p:spTree>
    <p:extLst>
      <p:ext uri="{BB962C8B-B14F-4D97-AF65-F5344CB8AC3E}">
        <p14:creationId xmlns:p14="http://schemas.microsoft.com/office/powerpoint/2010/main" val="3123826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5E797D-1DA9-4EB3-A0C5-C6B5386F5E5A}"/>
              </a:ext>
            </a:extLst>
          </p:cNvPr>
          <p:cNvSpPr txBox="1"/>
          <p:nvPr/>
        </p:nvSpPr>
        <p:spPr>
          <a:xfrm>
            <a:off x="1560253" y="887876"/>
            <a:ext cx="8477642" cy="584775"/>
          </a:xfrm>
          <a:prstGeom prst="rect">
            <a:avLst/>
          </a:prstGeom>
          <a:solidFill>
            <a:schemeClr val="accent1">
              <a:lumMod val="60000"/>
              <a:lumOff val="40000"/>
            </a:schemeClr>
          </a:solidFill>
        </p:spPr>
        <p:txBody>
          <a:bodyPr wrap="none" rtlCol="0">
            <a:spAutoFit/>
          </a:bodyPr>
          <a:lstStyle/>
          <a:p>
            <a:r>
              <a:rPr lang="en-US" sz="3200" dirty="0"/>
              <a:t>What are we doing to ourselves and our trainees?</a:t>
            </a:r>
          </a:p>
        </p:txBody>
      </p:sp>
      <p:sp>
        <p:nvSpPr>
          <p:cNvPr id="3" name="TextBox 2">
            <a:extLst>
              <a:ext uri="{FF2B5EF4-FFF2-40B4-BE49-F238E27FC236}">
                <a16:creationId xmlns:a16="http://schemas.microsoft.com/office/drawing/2014/main" id="{65004990-CA8F-4748-831E-CF4C1398E720}"/>
              </a:ext>
            </a:extLst>
          </p:cNvPr>
          <p:cNvSpPr txBox="1"/>
          <p:nvPr/>
        </p:nvSpPr>
        <p:spPr>
          <a:xfrm>
            <a:off x="2217683" y="2295595"/>
            <a:ext cx="6314486" cy="461665"/>
          </a:xfrm>
          <a:prstGeom prst="rect">
            <a:avLst/>
          </a:prstGeom>
          <a:noFill/>
        </p:spPr>
        <p:txBody>
          <a:bodyPr wrap="none" rtlCol="0">
            <a:spAutoFit/>
          </a:bodyPr>
          <a:lstStyle/>
          <a:p>
            <a:r>
              <a:rPr lang="en-US" sz="2400" dirty="0"/>
              <a:t>Burnout is an ethical issue (APA Ethics Code 2.06)</a:t>
            </a:r>
          </a:p>
        </p:txBody>
      </p:sp>
      <p:sp>
        <p:nvSpPr>
          <p:cNvPr id="4" name="TextBox 3">
            <a:extLst>
              <a:ext uri="{FF2B5EF4-FFF2-40B4-BE49-F238E27FC236}">
                <a16:creationId xmlns:a16="http://schemas.microsoft.com/office/drawing/2014/main" id="{FDD873D0-25C2-4B49-ACFF-05310F3AF2D8}"/>
              </a:ext>
            </a:extLst>
          </p:cNvPr>
          <p:cNvSpPr txBox="1"/>
          <p:nvPr/>
        </p:nvSpPr>
        <p:spPr>
          <a:xfrm>
            <a:off x="2669628" y="3300248"/>
            <a:ext cx="5006948" cy="461665"/>
          </a:xfrm>
          <a:prstGeom prst="rect">
            <a:avLst/>
          </a:prstGeom>
          <a:noFill/>
        </p:spPr>
        <p:txBody>
          <a:bodyPr wrap="none" rtlCol="0">
            <a:spAutoFit/>
          </a:bodyPr>
          <a:lstStyle/>
          <a:p>
            <a:r>
              <a:rPr lang="en-US" sz="2400" dirty="0"/>
              <a:t>Self-care is a professional competency</a:t>
            </a:r>
          </a:p>
        </p:txBody>
      </p:sp>
      <p:sp>
        <p:nvSpPr>
          <p:cNvPr id="5" name="TextBox 4">
            <a:extLst>
              <a:ext uri="{FF2B5EF4-FFF2-40B4-BE49-F238E27FC236}">
                <a16:creationId xmlns:a16="http://schemas.microsoft.com/office/drawing/2014/main" id="{689F53DA-45F0-4F96-A471-B8672A4EDBC3}"/>
              </a:ext>
            </a:extLst>
          </p:cNvPr>
          <p:cNvSpPr txBox="1"/>
          <p:nvPr/>
        </p:nvSpPr>
        <p:spPr>
          <a:xfrm>
            <a:off x="1912882" y="4823027"/>
            <a:ext cx="7772384" cy="954107"/>
          </a:xfrm>
          <a:prstGeom prst="rect">
            <a:avLst/>
          </a:prstGeom>
          <a:solidFill>
            <a:schemeClr val="accent1">
              <a:lumMod val="60000"/>
              <a:lumOff val="40000"/>
            </a:schemeClr>
          </a:solidFill>
        </p:spPr>
        <p:txBody>
          <a:bodyPr wrap="none" rtlCol="0">
            <a:spAutoFit/>
          </a:bodyPr>
          <a:lstStyle/>
          <a:p>
            <a:r>
              <a:rPr lang="en-US" sz="2800" dirty="0"/>
              <a:t>But it is NOT about the self – it is about the SYSTEM </a:t>
            </a:r>
          </a:p>
          <a:p>
            <a:r>
              <a:rPr lang="en-US" sz="2800" dirty="0"/>
              <a:t>and the demands it places on everyone</a:t>
            </a:r>
          </a:p>
        </p:txBody>
      </p:sp>
    </p:spTree>
    <p:extLst>
      <p:ext uri="{BB962C8B-B14F-4D97-AF65-F5344CB8AC3E}">
        <p14:creationId xmlns:p14="http://schemas.microsoft.com/office/powerpoint/2010/main" val="3721735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5972" y="857013"/>
            <a:ext cx="7315200" cy="3255264"/>
          </a:xfrm>
        </p:spPr>
        <p:txBody>
          <a:bodyPr>
            <a:normAutofit/>
          </a:bodyPr>
          <a:lstStyle/>
          <a:p>
            <a:r>
              <a:rPr lang="en-US" dirty="0"/>
              <a:t>Training from a DEI perspective</a:t>
            </a:r>
          </a:p>
        </p:txBody>
      </p:sp>
    </p:spTree>
    <p:extLst>
      <p:ext uri="{BB962C8B-B14F-4D97-AF65-F5344CB8AC3E}">
        <p14:creationId xmlns:p14="http://schemas.microsoft.com/office/powerpoint/2010/main" val="1495735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395351-29D0-44AF-82BD-6A1368799A56}"/>
              </a:ext>
            </a:extLst>
          </p:cNvPr>
          <p:cNvSpPr txBox="1"/>
          <p:nvPr/>
        </p:nvSpPr>
        <p:spPr>
          <a:xfrm>
            <a:off x="1151037" y="2002795"/>
            <a:ext cx="2015295" cy="523220"/>
          </a:xfrm>
          <a:prstGeom prst="rect">
            <a:avLst/>
          </a:prstGeom>
          <a:noFill/>
        </p:spPr>
        <p:txBody>
          <a:bodyPr wrap="none" rtlCol="0">
            <a:spAutoFit/>
          </a:bodyPr>
          <a:lstStyle/>
          <a:p>
            <a:r>
              <a:rPr lang="en-US" sz="2800" dirty="0"/>
              <a:t>Assumption:</a:t>
            </a:r>
          </a:p>
        </p:txBody>
      </p:sp>
      <p:sp>
        <p:nvSpPr>
          <p:cNvPr id="3" name="TextBox 2">
            <a:extLst>
              <a:ext uri="{FF2B5EF4-FFF2-40B4-BE49-F238E27FC236}">
                <a16:creationId xmlns:a16="http://schemas.microsoft.com/office/drawing/2014/main" id="{2DCC3899-F766-49A6-B8D7-E57D777C9C22}"/>
              </a:ext>
            </a:extLst>
          </p:cNvPr>
          <p:cNvSpPr txBox="1"/>
          <p:nvPr/>
        </p:nvSpPr>
        <p:spPr>
          <a:xfrm>
            <a:off x="1901114" y="4556808"/>
            <a:ext cx="1265218" cy="523220"/>
          </a:xfrm>
          <a:prstGeom prst="rect">
            <a:avLst/>
          </a:prstGeom>
          <a:noFill/>
        </p:spPr>
        <p:txBody>
          <a:bodyPr wrap="none" rtlCol="0">
            <a:spAutoFit/>
          </a:bodyPr>
          <a:lstStyle/>
          <a:p>
            <a:r>
              <a:rPr lang="en-US" sz="2800" dirty="0"/>
              <a:t>Reality:</a:t>
            </a:r>
          </a:p>
        </p:txBody>
      </p:sp>
      <p:sp>
        <p:nvSpPr>
          <p:cNvPr id="5" name="Oval 4">
            <a:extLst>
              <a:ext uri="{FF2B5EF4-FFF2-40B4-BE49-F238E27FC236}">
                <a16:creationId xmlns:a16="http://schemas.microsoft.com/office/drawing/2014/main" id="{841C67DB-AA64-4B53-BD93-80E75E6AFC45}"/>
              </a:ext>
            </a:extLst>
          </p:cNvPr>
          <p:cNvSpPr/>
          <p:nvPr/>
        </p:nvSpPr>
        <p:spPr>
          <a:xfrm>
            <a:off x="7173311" y="1270603"/>
            <a:ext cx="2015295" cy="19876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BEA224F-A1F4-4906-BE14-4BAD9A4A99CC}"/>
              </a:ext>
            </a:extLst>
          </p:cNvPr>
          <p:cNvSpPr/>
          <p:nvPr/>
        </p:nvSpPr>
        <p:spPr>
          <a:xfrm>
            <a:off x="5827987" y="4086227"/>
            <a:ext cx="2015295" cy="1987604"/>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6FD3C1-EB09-416C-96F5-D66537CD629D}"/>
              </a:ext>
            </a:extLst>
          </p:cNvPr>
          <p:cNvSpPr/>
          <p:nvPr/>
        </p:nvSpPr>
        <p:spPr>
          <a:xfrm>
            <a:off x="4619297" y="1270603"/>
            <a:ext cx="2015295" cy="1987604"/>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FCC659B-FB3C-4F09-A0AE-5BE50A86ECFF}"/>
              </a:ext>
            </a:extLst>
          </p:cNvPr>
          <p:cNvSpPr txBox="1"/>
          <p:nvPr/>
        </p:nvSpPr>
        <p:spPr>
          <a:xfrm>
            <a:off x="5291756" y="2002795"/>
            <a:ext cx="670376" cy="523220"/>
          </a:xfrm>
          <a:prstGeom prst="rect">
            <a:avLst/>
          </a:prstGeom>
          <a:noFill/>
        </p:spPr>
        <p:txBody>
          <a:bodyPr wrap="none" rtlCol="0">
            <a:spAutoFit/>
          </a:bodyPr>
          <a:lstStyle/>
          <a:p>
            <a:r>
              <a:rPr lang="en-US" sz="2800" dirty="0"/>
              <a:t>DEI</a:t>
            </a:r>
          </a:p>
        </p:txBody>
      </p:sp>
      <p:sp>
        <p:nvSpPr>
          <p:cNvPr id="10" name="TextBox 9">
            <a:extLst>
              <a:ext uri="{FF2B5EF4-FFF2-40B4-BE49-F238E27FC236}">
                <a16:creationId xmlns:a16="http://schemas.microsoft.com/office/drawing/2014/main" id="{B22C4FC0-C551-4393-8A8B-8AD73431ED47}"/>
              </a:ext>
            </a:extLst>
          </p:cNvPr>
          <p:cNvSpPr txBox="1"/>
          <p:nvPr/>
        </p:nvSpPr>
        <p:spPr>
          <a:xfrm>
            <a:off x="7540398" y="1787351"/>
            <a:ext cx="1281120" cy="954107"/>
          </a:xfrm>
          <a:prstGeom prst="rect">
            <a:avLst/>
          </a:prstGeom>
          <a:noFill/>
        </p:spPr>
        <p:txBody>
          <a:bodyPr wrap="none" rtlCol="0">
            <a:spAutoFit/>
          </a:bodyPr>
          <a:lstStyle/>
          <a:p>
            <a:r>
              <a:rPr lang="en-US" sz="2800" dirty="0"/>
              <a:t>Clinical</a:t>
            </a:r>
          </a:p>
          <a:p>
            <a:r>
              <a:rPr lang="en-US" sz="2800" dirty="0"/>
              <a:t>Science</a:t>
            </a:r>
          </a:p>
        </p:txBody>
      </p:sp>
      <p:sp>
        <p:nvSpPr>
          <p:cNvPr id="11" name="TextBox 10">
            <a:extLst>
              <a:ext uri="{FF2B5EF4-FFF2-40B4-BE49-F238E27FC236}">
                <a16:creationId xmlns:a16="http://schemas.microsoft.com/office/drawing/2014/main" id="{7D71500E-E740-4B26-8F19-DF5FE659173A}"/>
              </a:ext>
            </a:extLst>
          </p:cNvPr>
          <p:cNvSpPr txBox="1"/>
          <p:nvPr/>
        </p:nvSpPr>
        <p:spPr>
          <a:xfrm>
            <a:off x="6274269" y="4387531"/>
            <a:ext cx="1281120" cy="1384995"/>
          </a:xfrm>
          <a:prstGeom prst="rect">
            <a:avLst/>
          </a:prstGeom>
          <a:noFill/>
        </p:spPr>
        <p:txBody>
          <a:bodyPr wrap="none" rtlCol="0">
            <a:spAutoFit/>
          </a:bodyPr>
          <a:lstStyle/>
          <a:p>
            <a:r>
              <a:rPr lang="en-US" sz="2800" dirty="0"/>
              <a:t>DEI &amp;</a:t>
            </a:r>
          </a:p>
          <a:p>
            <a:r>
              <a:rPr lang="en-US" sz="2800" dirty="0"/>
              <a:t>Clinical</a:t>
            </a:r>
          </a:p>
          <a:p>
            <a:r>
              <a:rPr lang="en-US" sz="2800" dirty="0"/>
              <a:t>Science</a:t>
            </a:r>
          </a:p>
        </p:txBody>
      </p:sp>
    </p:spTree>
    <p:extLst>
      <p:ext uri="{BB962C8B-B14F-4D97-AF65-F5344CB8AC3E}">
        <p14:creationId xmlns:p14="http://schemas.microsoft.com/office/powerpoint/2010/main" val="2871378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5968B-572A-4AA8-BD8D-BD3922F11C60}"/>
              </a:ext>
            </a:extLst>
          </p:cNvPr>
          <p:cNvSpPr>
            <a:spLocks noGrp="1"/>
          </p:cNvSpPr>
          <p:nvPr>
            <p:ph type="title"/>
          </p:nvPr>
        </p:nvSpPr>
        <p:spPr>
          <a:xfrm>
            <a:off x="431595" y="1018733"/>
            <a:ext cx="2947482" cy="4601183"/>
          </a:xfrm>
        </p:spPr>
        <p:txBody>
          <a:bodyPr>
            <a:normAutofit/>
          </a:bodyPr>
          <a:lstStyle/>
          <a:p>
            <a:r>
              <a:rPr lang="en-US" sz="4400" dirty="0"/>
              <a:t>Dilemmas</a:t>
            </a:r>
          </a:p>
        </p:txBody>
      </p:sp>
      <p:sp>
        <p:nvSpPr>
          <p:cNvPr id="3" name="Content Placeholder 2">
            <a:extLst>
              <a:ext uri="{FF2B5EF4-FFF2-40B4-BE49-F238E27FC236}">
                <a16:creationId xmlns:a16="http://schemas.microsoft.com/office/drawing/2014/main" id="{58C1AC29-5A26-4CDB-AA5B-380EB0A15571}"/>
              </a:ext>
            </a:extLst>
          </p:cNvPr>
          <p:cNvSpPr>
            <a:spLocks noGrp="1"/>
          </p:cNvSpPr>
          <p:nvPr>
            <p:ph idx="1"/>
          </p:nvPr>
        </p:nvSpPr>
        <p:spPr/>
        <p:txBody>
          <a:bodyPr/>
          <a:lstStyle/>
          <a:p>
            <a:r>
              <a:rPr lang="en-US" sz="2800" dirty="0"/>
              <a:t>Flexibility vs. accountability </a:t>
            </a:r>
          </a:p>
          <a:p>
            <a:pPr lvl="1"/>
            <a:r>
              <a:rPr lang="en-US" sz="2800" dirty="0"/>
              <a:t>How do we square the calls for required change and accountability with our clinical science training goals of flexibility?</a:t>
            </a:r>
          </a:p>
          <a:p>
            <a:endParaRPr lang="en-US" sz="2800" dirty="0"/>
          </a:p>
          <a:p>
            <a:r>
              <a:rPr lang="en-US" sz="2800" dirty="0"/>
              <a:t>Apparent flexibility vs. potential rigidity</a:t>
            </a:r>
          </a:p>
          <a:p>
            <a:pPr lvl="1"/>
            <a:r>
              <a:rPr lang="en-US" sz="2800" dirty="0"/>
              <a:t>How might the clinical science approach blind us? </a:t>
            </a:r>
          </a:p>
          <a:p>
            <a:endParaRPr lang="en-US" dirty="0"/>
          </a:p>
          <a:p>
            <a:endParaRPr lang="en-US" dirty="0"/>
          </a:p>
        </p:txBody>
      </p:sp>
    </p:spTree>
    <p:extLst>
      <p:ext uri="{BB962C8B-B14F-4D97-AF65-F5344CB8AC3E}">
        <p14:creationId xmlns:p14="http://schemas.microsoft.com/office/powerpoint/2010/main" val="2415532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4A4BC-0D73-4429-8290-EE693A2390DB}"/>
              </a:ext>
            </a:extLst>
          </p:cNvPr>
          <p:cNvSpPr>
            <a:spLocks noGrp="1"/>
          </p:cNvSpPr>
          <p:nvPr>
            <p:ph type="ctrTitle"/>
          </p:nvPr>
        </p:nvSpPr>
        <p:spPr/>
        <p:txBody>
          <a:bodyPr>
            <a:normAutofit fontScale="90000"/>
          </a:bodyPr>
          <a:lstStyle/>
          <a:p>
            <a:r>
              <a:rPr lang="en-US" dirty="0"/>
              <a:t>We can and should make fundamental changes to improve in all of these four interrelated domains</a:t>
            </a:r>
          </a:p>
        </p:txBody>
      </p:sp>
    </p:spTree>
    <p:extLst>
      <p:ext uri="{BB962C8B-B14F-4D97-AF65-F5344CB8AC3E}">
        <p14:creationId xmlns:p14="http://schemas.microsoft.com/office/powerpoint/2010/main" val="10737532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7231-8D8C-2579-C4AD-E8D9EB0CBDE5}"/>
              </a:ext>
            </a:extLst>
          </p:cNvPr>
          <p:cNvSpPr>
            <a:spLocks noGrp="1"/>
          </p:cNvSpPr>
          <p:nvPr>
            <p:ph type="ctrTitle"/>
          </p:nvPr>
        </p:nvSpPr>
        <p:spPr>
          <a:xfrm>
            <a:off x="1100015" y="1273354"/>
            <a:ext cx="7315200" cy="3042364"/>
          </a:xfrm>
        </p:spPr>
        <p:txBody>
          <a:bodyPr wrap="square" anchor="b">
            <a:normAutofit/>
          </a:bodyPr>
          <a:lstStyle/>
          <a:p>
            <a:r>
              <a:rPr lang="en-US" dirty="0"/>
              <a:t>DEI in Clinical Science: A Student Perspective</a:t>
            </a:r>
          </a:p>
        </p:txBody>
      </p:sp>
      <p:sp>
        <p:nvSpPr>
          <p:cNvPr id="14" name="Subtitle 2">
            <a:extLst>
              <a:ext uri="{FF2B5EF4-FFF2-40B4-BE49-F238E27FC236}">
                <a16:creationId xmlns:a16="http://schemas.microsoft.com/office/drawing/2014/main" id="{81DF7BB4-D285-FCF7-3047-2E604B0FDA2D}"/>
              </a:ext>
            </a:extLst>
          </p:cNvPr>
          <p:cNvSpPr>
            <a:spLocks noGrp="1"/>
          </p:cNvSpPr>
          <p:nvPr>
            <p:ph type="subTitle" idx="1"/>
          </p:nvPr>
        </p:nvSpPr>
        <p:spPr>
          <a:xfrm>
            <a:off x="1100015" y="4670246"/>
            <a:ext cx="7315200" cy="914400"/>
          </a:xfrm>
        </p:spPr>
        <p:txBody>
          <a:bodyPr/>
          <a:lstStyle/>
          <a:p>
            <a:endParaRPr lang="en-US" dirty="0"/>
          </a:p>
        </p:txBody>
      </p:sp>
    </p:spTree>
    <p:extLst>
      <p:ext uri="{BB962C8B-B14F-4D97-AF65-F5344CB8AC3E}">
        <p14:creationId xmlns:p14="http://schemas.microsoft.com/office/powerpoint/2010/main" val="3276215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Equity and Justice in Clinical Science Training</a:t>
            </a:r>
          </a:p>
        </p:txBody>
      </p:sp>
      <p:sp>
        <p:nvSpPr>
          <p:cNvPr id="3" name="Content Placeholder 2"/>
          <p:cNvSpPr>
            <a:spLocks noGrp="1"/>
          </p:cNvSpPr>
          <p:nvPr>
            <p:ph idx="1"/>
          </p:nvPr>
        </p:nvSpPr>
        <p:spPr/>
        <p:txBody>
          <a:bodyPr>
            <a:normAutofit lnSpcReduction="10000"/>
          </a:bodyPr>
          <a:lstStyle/>
          <a:p>
            <a:r>
              <a:rPr lang="en-US" sz="2800" dirty="0"/>
              <a:t>Accountability of clinical science training in “moving the needle” for public health by preparing trainees to meet societal needs</a:t>
            </a:r>
          </a:p>
          <a:p>
            <a:endParaRPr lang="en-US" sz="2800" dirty="0"/>
          </a:p>
          <a:p>
            <a:r>
              <a:rPr lang="en-US" sz="2800" dirty="0"/>
              <a:t>Equitable evaluation of applicants</a:t>
            </a:r>
          </a:p>
          <a:p>
            <a:endParaRPr lang="en-US" sz="2800" dirty="0"/>
          </a:p>
          <a:p>
            <a:r>
              <a:rPr lang="en-US" sz="2800" dirty="0"/>
              <a:t>Promoting health and well-being for clinical science students, faculty, and staff, including addressing burnout</a:t>
            </a:r>
          </a:p>
          <a:p>
            <a:pPr marL="0" indent="0">
              <a:buNone/>
            </a:pPr>
            <a:endParaRPr lang="en-US" sz="2800" dirty="0"/>
          </a:p>
          <a:p>
            <a:r>
              <a:rPr lang="en-US" sz="2800" dirty="0"/>
              <a:t>Training from a DEI perspective</a:t>
            </a:r>
          </a:p>
          <a:p>
            <a:endParaRPr lang="en-US" dirty="0"/>
          </a:p>
        </p:txBody>
      </p:sp>
    </p:spTree>
    <p:extLst>
      <p:ext uri="{BB962C8B-B14F-4D97-AF65-F5344CB8AC3E}">
        <p14:creationId xmlns:p14="http://schemas.microsoft.com/office/powerpoint/2010/main" val="3028559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C1A67-2F75-A232-8604-ADB530AA2769}"/>
              </a:ext>
            </a:extLst>
          </p:cNvPr>
          <p:cNvSpPr>
            <a:spLocks noGrp="1"/>
          </p:cNvSpPr>
          <p:nvPr>
            <p:ph type="title"/>
          </p:nvPr>
        </p:nvSpPr>
        <p:spPr>
          <a:xfrm>
            <a:off x="453640" y="1128408"/>
            <a:ext cx="3203959" cy="4601183"/>
          </a:xfrm>
        </p:spPr>
        <p:txBody>
          <a:bodyPr>
            <a:normAutofit/>
          </a:bodyPr>
          <a:lstStyle/>
          <a:p>
            <a:r>
              <a:rPr lang="en-US" sz="4000" dirty="0"/>
              <a:t>Students in Clinical Science  </a:t>
            </a:r>
          </a:p>
        </p:txBody>
      </p:sp>
      <p:sp>
        <p:nvSpPr>
          <p:cNvPr id="3" name="Content Placeholder 2">
            <a:extLst>
              <a:ext uri="{FF2B5EF4-FFF2-40B4-BE49-F238E27FC236}">
                <a16:creationId xmlns:a16="http://schemas.microsoft.com/office/drawing/2014/main" id="{572E77B1-5C10-034B-ABA6-EA4BF30D8630}"/>
              </a:ext>
            </a:extLst>
          </p:cNvPr>
          <p:cNvSpPr>
            <a:spLocks noGrp="1"/>
          </p:cNvSpPr>
          <p:nvPr>
            <p:ph type="body" idx="1"/>
          </p:nvPr>
        </p:nvSpPr>
        <p:spPr>
          <a:xfrm>
            <a:off x="3412273" y="91811"/>
            <a:ext cx="7315200" cy="5120640"/>
          </a:xfrm>
        </p:spPr>
        <p:txBody>
          <a:bodyPr/>
          <a:lstStyle/>
          <a:p>
            <a:r>
              <a:rPr lang="en-US" sz="2600" dirty="0"/>
              <a:t>Student experience in clinical science programs</a:t>
            </a:r>
          </a:p>
          <a:p>
            <a:pPr marL="114300" indent="0">
              <a:buNone/>
            </a:pPr>
            <a:endParaRPr lang="en-US" sz="2600" dirty="0"/>
          </a:p>
          <a:p>
            <a:r>
              <a:rPr lang="en-US" sz="2600" dirty="0"/>
              <a:t>Goals  to improve upon the current shortcomings (e.g., increase access to quality care)</a:t>
            </a:r>
          </a:p>
          <a:p>
            <a:pPr marL="114300" indent="0">
              <a:buNone/>
            </a:pPr>
            <a:endParaRPr lang="en-US" sz="2600" dirty="0"/>
          </a:p>
          <a:p>
            <a:r>
              <a:rPr lang="en-US" sz="2600" dirty="0"/>
              <a:t>Student efforts for advancement of DEI in clinical science</a:t>
            </a:r>
            <a:endParaRPr lang="en-US" dirty="0"/>
          </a:p>
        </p:txBody>
      </p:sp>
      <p:pic>
        <p:nvPicPr>
          <p:cNvPr id="6" name="Picture 6" descr="Diversity, Equity &amp; Inclusion – A Critical Intersection for Business Success">
            <a:extLst>
              <a:ext uri="{FF2B5EF4-FFF2-40B4-BE49-F238E27FC236}">
                <a16:creationId xmlns:a16="http://schemas.microsoft.com/office/drawing/2014/main" id="{177E0864-7E11-0911-016E-4D9A23930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9548" y="4541149"/>
            <a:ext cx="6509709" cy="222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18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p:nvPr/>
        </p:nvSpPr>
        <p:spPr>
          <a:xfrm>
            <a:off x="0" y="-3101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orbel"/>
              <a:ea typeface="Corbel"/>
              <a:cs typeface="Corbel"/>
              <a:sym typeface="Corbel"/>
            </a:endParaRPr>
          </a:p>
        </p:txBody>
      </p:sp>
      <p:sp>
        <p:nvSpPr>
          <p:cNvPr id="8" name="Google Shape;151;p5">
            <a:extLst>
              <a:ext uri="{FF2B5EF4-FFF2-40B4-BE49-F238E27FC236}">
                <a16:creationId xmlns:a16="http://schemas.microsoft.com/office/drawing/2014/main" id="{B5EF9B3E-295D-AB21-F207-52572E9F3CF5}"/>
              </a:ext>
            </a:extLst>
          </p:cNvPr>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160" name="Google Shape;160;p6"/>
          <p:cNvSpPr/>
          <p:nvPr/>
        </p:nvSpPr>
        <p:spPr>
          <a:xfrm>
            <a:off x="0" y="0"/>
            <a:ext cx="12192000" cy="1651133"/>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lt1"/>
              </a:solidFill>
              <a:latin typeface="Corbel"/>
              <a:ea typeface="Corbel"/>
              <a:cs typeface="Corbel"/>
              <a:sym typeface="Corbel"/>
            </a:endParaRPr>
          </a:p>
        </p:txBody>
      </p:sp>
      <p:sp>
        <p:nvSpPr>
          <p:cNvPr id="9" name="Rectangle 8">
            <a:extLst>
              <a:ext uri="{FF2B5EF4-FFF2-40B4-BE49-F238E27FC236}">
                <a16:creationId xmlns:a16="http://schemas.microsoft.com/office/drawing/2014/main" id="{ED51030A-22F4-510C-EA64-D681DD19CE67}"/>
              </a:ext>
            </a:extLst>
          </p:cNvPr>
          <p:cNvSpPr/>
          <p:nvPr/>
        </p:nvSpPr>
        <p:spPr>
          <a:xfrm>
            <a:off x="475025" y="1153809"/>
            <a:ext cx="11325658" cy="53791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1" name="Google Shape;161;p6"/>
          <p:cNvSpPr txBox="1">
            <a:spLocks noGrp="1"/>
          </p:cNvSpPr>
          <p:nvPr>
            <p:ph type="title"/>
          </p:nvPr>
        </p:nvSpPr>
        <p:spPr>
          <a:xfrm>
            <a:off x="192267" y="76416"/>
            <a:ext cx="11241950" cy="100097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300"/>
              <a:buFont typeface="Corbel"/>
              <a:buNone/>
            </a:pPr>
            <a:r>
              <a:rPr lang="en-US" sz="4000" b="1" dirty="0"/>
              <a:t>Student Efforts</a:t>
            </a:r>
            <a:endParaRPr sz="4000" b="1" dirty="0"/>
          </a:p>
        </p:txBody>
      </p:sp>
      <p:pic>
        <p:nvPicPr>
          <p:cNvPr id="4" name="Picture 3" descr="A picture containing text, poster, clothing, screenshot&#10;&#10;Description automatically generated">
            <a:extLst>
              <a:ext uri="{FF2B5EF4-FFF2-40B4-BE49-F238E27FC236}">
                <a16:creationId xmlns:a16="http://schemas.microsoft.com/office/drawing/2014/main" id="{31D0F827-D00F-5AE7-8023-C38B04FA3E9F}"/>
              </a:ext>
            </a:extLst>
          </p:cNvPr>
          <p:cNvPicPr>
            <a:picLocks noChangeAspect="1"/>
          </p:cNvPicPr>
          <p:nvPr/>
        </p:nvPicPr>
        <p:blipFill rotWithShape="1">
          <a:blip r:embed="rId3"/>
          <a:srcRect b="71545"/>
          <a:stretch/>
        </p:blipFill>
        <p:spPr>
          <a:xfrm>
            <a:off x="6755408" y="3968655"/>
            <a:ext cx="5045275" cy="1889335"/>
          </a:xfrm>
          <a:prstGeom prst="rect">
            <a:avLst/>
          </a:prstGeom>
        </p:spPr>
      </p:pic>
      <p:pic>
        <p:nvPicPr>
          <p:cNvPr id="3" name="Picture 2" descr="A picture containing text, font, screenshot&#10;&#10;Description automatically generated">
            <a:extLst>
              <a:ext uri="{FF2B5EF4-FFF2-40B4-BE49-F238E27FC236}">
                <a16:creationId xmlns:a16="http://schemas.microsoft.com/office/drawing/2014/main" id="{E5135CBF-2A14-24C5-F222-F654B716F600}"/>
              </a:ext>
            </a:extLst>
          </p:cNvPr>
          <p:cNvPicPr>
            <a:picLocks noChangeAspect="1"/>
          </p:cNvPicPr>
          <p:nvPr/>
        </p:nvPicPr>
        <p:blipFill>
          <a:blip r:embed="rId4"/>
          <a:stretch>
            <a:fillRect/>
          </a:stretch>
        </p:blipFill>
        <p:spPr>
          <a:xfrm>
            <a:off x="460782" y="1433398"/>
            <a:ext cx="7772400" cy="2512629"/>
          </a:xfrm>
          <a:prstGeom prst="rect">
            <a:avLst/>
          </a:prstGeom>
          <a:ln>
            <a:solidFill>
              <a:schemeClr val="tx1"/>
            </a:solidFill>
          </a:ln>
        </p:spPr>
      </p:pic>
      <p:pic>
        <p:nvPicPr>
          <p:cNvPr id="2" name="Picture 1" descr="A picture containing text, font, menu, graphics&#10;&#10;Description automatically generated">
            <a:extLst>
              <a:ext uri="{FF2B5EF4-FFF2-40B4-BE49-F238E27FC236}">
                <a16:creationId xmlns:a16="http://schemas.microsoft.com/office/drawing/2014/main" id="{D7E656C2-C8FF-79B7-603C-C162AD5024A5}"/>
              </a:ext>
            </a:extLst>
          </p:cNvPr>
          <p:cNvPicPr>
            <a:picLocks noChangeAspect="1"/>
          </p:cNvPicPr>
          <p:nvPr/>
        </p:nvPicPr>
        <p:blipFill>
          <a:blip r:embed="rId5"/>
          <a:stretch>
            <a:fillRect/>
          </a:stretch>
        </p:blipFill>
        <p:spPr>
          <a:xfrm>
            <a:off x="1342685" y="2722306"/>
            <a:ext cx="4724104" cy="2325600"/>
          </a:xfrm>
          <a:prstGeom prst="rect">
            <a:avLst/>
          </a:prstGeom>
          <a:ln>
            <a:solidFill>
              <a:schemeClr val="tx1"/>
            </a:solidFill>
          </a:ln>
        </p:spPr>
      </p:pic>
      <p:pic>
        <p:nvPicPr>
          <p:cNvPr id="5" name="Picture 4" descr="A picture containing text, font, graphics, logo&#10;&#10;Description automatically generated">
            <a:extLst>
              <a:ext uri="{FF2B5EF4-FFF2-40B4-BE49-F238E27FC236}">
                <a16:creationId xmlns:a16="http://schemas.microsoft.com/office/drawing/2014/main" id="{921D34E4-687D-05B1-63C0-B4C5CD38FF73}"/>
              </a:ext>
            </a:extLst>
          </p:cNvPr>
          <p:cNvPicPr>
            <a:picLocks noChangeAspect="1"/>
          </p:cNvPicPr>
          <p:nvPr/>
        </p:nvPicPr>
        <p:blipFill rotWithShape="1">
          <a:blip r:embed="rId6"/>
          <a:srcRect r="3000"/>
          <a:stretch/>
        </p:blipFill>
        <p:spPr>
          <a:xfrm>
            <a:off x="7109424" y="1962232"/>
            <a:ext cx="4890309" cy="1687436"/>
          </a:xfrm>
          <a:prstGeom prst="rect">
            <a:avLst/>
          </a:prstGeom>
          <a:ln>
            <a:solidFill>
              <a:schemeClr val="tx1"/>
            </a:solidFill>
          </a:ln>
        </p:spPr>
      </p:pic>
      <p:pic>
        <p:nvPicPr>
          <p:cNvPr id="6" name="Picture 5" descr="A picture containing text, screenshot, font&#10;&#10;Description automatically generated">
            <a:extLst>
              <a:ext uri="{FF2B5EF4-FFF2-40B4-BE49-F238E27FC236}">
                <a16:creationId xmlns:a16="http://schemas.microsoft.com/office/drawing/2014/main" id="{30CE96CA-DDE3-FB62-66A0-CF07369700AD}"/>
              </a:ext>
            </a:extLst>
          </p:cNvPr>
          <p:cNvPicPr>
            <a:picLocks noChangeAspect="1"/>
          </p:cNvPicPr>
          <p:nvPr/>
        </p:nvPicPr>
        <p:blipFill rotWithShape="1">
          <a:blip r:embed="rId7"/>
          <a:srcRect l="5789" t="-1948" r="8226" b="46016"/>
          <a:stretch/>
        </p:blipFill>
        <p:spPr>
          <a:xfrm>
            <a:off x="475025" y="4513598"/>
            <a:ext cx="6120222" cy="1681603"/>
          </a:xfrm>
          <a:prstGeom prst="rect">
            <a:avLst/>
          </a:prstGeom>
          <a:ln>
            <a:solidFill>
              <a:schemeClr val="tx1"/>
            </a:solidFill>
          </a:ln>
        </p:spPr>
      </p:pic>
      <p:pic>
        <p:nvPicPr>
          <p:cNvPr id="7" name="Picture 6">
            <a:extLst>
              <a:ext uri="{FF2B5EF4-FFF2-40B4-BE49-F238E27FC236}">
                <a16:creationId xmlns:a16="http://schemas.microsoft.com/office/drawing/2014/main" id="{DC086A30-B278-4F54-79C6-68CAC92DA556}"/>
              </a:ext>
            </a:extLst>
          </p:cNvPr>
          <p:cNvPicPr>
            <a:picLocks noChangeAspect="1"/>
          </p:cNvPicPr>
          <p:nvPr/>
        </p:nvPicPr>
        <p:blipFill rotWithShape="1">
          <a:blip r:embed="rId8"/>
          <a:srcRect l="12169" t="26204" r="9879" b="17668"/>
          <a:stretch/>
        </p:blipFill>
        <p:spPr>
          <a:xfrm>
            <a:off x="4600161" y="5459151"/>
            <a:ext cx="3984038" cy="1051234"/>
          </a:xfrm>
          <a:prstGeom prst="rect">
            <a:avLst/>
          </a:prstGeom>
          <a:ln>
            <a:solidFill>
              <a:schemeClr val="tx1"/>
            </a:solidFill>
          </a:ln>
        </p:spPr>
      </p:pic>
    </p:spTree>
    <p:extLst>
      <p:ext uri="{BB962C8B-B14F-4D97-AF65-F5344CB8AC3E}">
        <p14:creationId xmlns:p14="http://schemas.microsoft.com/office/powerpoint/2010/main" val="315616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
          <p:cNvSpPr/>
          <p:nvPr/>
        </p:nvSpPr>
        <p:spPr>
          <a:xfrm>
            <a:off x="0" y="-3101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Corbel"/>
              <a:ea typeface="Corbel"/>
              <a:cs typeface="Corbel"/>
              <a:sym typeface="Corbel"/>
            </a:endParaRPr>
          </a:p>
        </p:txBody>
      </p:sp>
      <p:sp>
        <p:nvSpPr>
          <p:cNvPr id="8" name="Google Shape;151;p5">
            <a:extLst>
              <a:ext uri="{FF2B5EF4-FFF2-40B4-BE49-F238E27FC236}">
                <a16:creationId xmlns:a16="http://schemas.microsoft.com/office/drawing/2014/main" id="{B5EF9B3E-295D-AB21-F207-52572E9F3CF5}"/>
              </a:ext>
            </a:extLst>
          </p:cNvPr>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9" name="Rectangle 8">
            <a:extLst>
              <a:ext uri="{FF2B5EF4-FFF2-40B4-BE49-F238E27FC236}">
                <a16:creationId xmlns:a16="http://schemas.microsoft.com/office/drawing/2014/main" id="{ED51030A-22F4-510C-EA64-D681DD19CE67}"/>
              </a:ext>
            </a:extLst>
          </p:cNvPr>
          <p:cNvSpPr/>
          <p:nvPr/>
        </p:nvSpPr>
        <p:spPr>
          <a:xfrm>
            <a:off x="433171" y="1199167"/>
            <a:ext cx="11325658" cy="515017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 typeface="Arial" panose="020B0604020202020204" pitchFamily="34" charset="0"/>
              <a:buChar char="•"/>
            </a:pPr>
            <a:endParaRPr lang="en-US"/>
          </a:p>
        </p:txBody>
      </p:sp>
      <p:sp>
        <p:nvSpPr>
          <p:cNvPr id="161" name="Google Shape;161;p6"/>
          <p:cNvSpPr txBox="1">
            <a:spLocks noGrp="1"/>
          </p:cNvSpPr>
          <p:nvPr>
            <p:ph type="title"/>
          </p:nvPr>
        </p:nvSpPr>
        <p:spPr>
          <a:xfrm>
            <a:off x="192267" y="76416"/>
            <a:ext cx="11241950" cy="100097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300"/>
              <a:buFont typeface="Corbel"/>
              <a:buNone/>
            </a:pPr>
            <a:r>
              <a:rPr lang="en-US" sz="4000" b="1" dirty="0"/>
              <a:t>Trajectory for Student DEI Efforts</a:t>
            </a:r>
            <a:endParaRPr sz="4000" b="1" dirty="0"/>
          </a:p>
        </p:txBody>
      </p:sp>
      <p:sp>
        <p:nvSpPr>
          <p:cNvPr id="7" name="TextBox 6">
            <a:extLst>
              <a:ext uri="{FF2B5EF4-FFF2-40B4-BE49-F238E27FC236}">
                <a16:creationId xmlns:a16="http://schemas.microsoft.com/office/drawing/2014/main" id="{89CEF0F8-A458-2F61-93C0-3EEB7953548D}"/>
              </a:ext>
            </a:extLst>
          </p:cNvPr>
          <p:cNvSpPr txBox="1"/>
          <p:nvPr/>
        </p:nvSpPr>
        <p:spPr>
          <a:xfrm>
            <a:off x="895554" y="1641436"/>
            <a:ext cx="6382746" cy="2523768"/>
          </a:xfrm>
          <a:prstGeom prst="rect">
            <a:avLst/>
          </a:prstGeom>
          <a:noFill/>
        </p:spPr>
        <p:txBody>
          <a:bodyPr wrap="square" rtlCol="0">
            <a:spAutoFit/>
          </a:bodyPr>
          <a:lstStyle/>
          <a:p>
            <a:pPr marL="285750" indent="-285750">
              <a:buFont typeface="Arial" panose="020B0604020202020204" pitchFamily="34" charset="0"/>
              <a:buChar char="•"/>
            </a:pPr>
            <a:r>
              <a:rPr lang="en-US" sz="2400" dirty="0"/>
              <a:t>Summer of 2020: inspired big pushes for DEI advancement</a:t>
            </a:r>
          </a:p>
          <a:p>
            <a:endParaRPr lang="en-US" sz="2400" dirty="0"/>
          </a:p>
          <a:p>
            <a:pPr marL="285750" indent="-285750">
              <a:buFont typeface="Arial" panose="020B0604020202020204" pitchFamily="34" charset="0"/>
              <a:buChar char="•"/>
            </a:pPr>
            <a:r>
              <a:rPr lang="en-US" sz="2400" dirty="0"/>
              <a:t>Barrier: perceived disconnect between clinical science and DEI</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dirty="0"/>
          </a:p>
        </p:txBody>
      </p:sp>
      <p:sp>
        <p:nvSpPr>
          <p:cNvPr id="21" name="Freeform 20">
            <a:extLst>
              <a:ext uri="{FF2B5EF4-FFF2-40B4-BE49-F238E27FC236}">
                <a16:creationId xmlns:a16="http://schemas.microsoft.com/office/drawing/2014/main" id="{75D1BB46-6879-5918-7E06-5D1D8C86A961}"/>
              </a:ext>
            </a:extLst>
          </p:cNvPr>
          <p:cNvSpPr/>
          <p:nvPr/>
        </p:nvSpPr>
        <p:spPr>
          <a:xfrm>
            <a:off x="6913901" y="2281215"/>
            <a:ext cx="3341951" cy="3341951"/>
          </a:xfrm>
          <a:custGeom>
            <a:avLst/>
            <a:gdLst>
              <a:gd name="connsiteX0" fmla="*/ 0 w 3341951"/>
              <a:gd name="connsiteY0" fmla="*/ 1670976 h 3341951"/>
              <a:gd name="connsiteX1" fmla="*/ 1670976 w 3341951"/>
              <a:gd name="connsiteY1" fmla="*/ 0 h 3341951"/>
              <a:gd name="connsiteX2" fmla="*/ 3341952 w 3341951"/>
              <a:gd name="connsiteY2" fmla="*/ 1670976 h 3341951"/>
              <a:gd name="connsiteX3" fmla="*/ 1670976 w 3341951"/>
              <a:gd name="connsiteY3" fmla="*/ 3341952 h 3341951"/>
              <a:gd name="connsiteX4" fmla="*/ 0 w 3341951"/>
              <a:gd name="connsiteY4" fmla="*/ 1670976 h 3341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1951" h="3341951">
                <a:moveTo>
                  <a:pt x="0" y="1670976"/>
                </a:moveTo>
                <a:cubicBezTo>
                  <a:pt x="0" y="748121"/>
                  <a:pt x="748121" y="0"/>
                  <a:pt x="1670976" y="0"/>
                </a:cubicBezTo>
                <a:cubicBezTo>
                  <a:pt x="2593831" y="0"/>
                  <a:pt x="3341952" y="748121"/>
                  <a:pt x="3341952" y="1670976"/>
                </a:cubicBezTo>
                <a:cubicBezTo>
                  <a:pt x="3341952" y="2593831"/>
                  <a:pt x="2593831" y="3341952"/>
                  <a:pt x="1670976" y="3341952"/>
                </a:cubicBezTo>
                <a:cubicBezTo>
                  <a:pt x="748121" y="3341952"/>
                  <a:pt x="0" y="2593831"/>
                  <a:pt x="0" y="1670976"/>
                </a:cubicBezTo>
                <a:close/>
              </a:path>
            </a:pathLst>
          </a:custGeom>
          <a:solidFill>
            <a:srgbClr val="2764AE">
              <a:alpha val="78039"/>
            </a:srgbClr>
          </a:solidFill>
        </p:spPr>
        <p:style>
          <a:lnRef idx="2">
            <a:schemeClr val="lt1">
              <a:hueOff val="0"/>
              <a:satOff val="0"/>
              <a:lumOff val="0"/>
              <a:alphaOff val="0"/>
            </a:schemeClr>
          </a:lnRef>
          <a:fillRef idx="1">
            <a:scrgbClr r="0" g="0" b="0"/>
          </a:fillRef>
          <a:effectRef idx="0">
            <a:schemeClr val="accent5">
              <a:alpha val="50000"/>
              <a:hueOff val="0"/>
              <a:satOff val="0"/>
              <a:lumOff val="0"/>
              <a:alphaOff val="0"/>
            </a:schemeClr>
          </a:effectRef>
          <a:fontRef idx="minor">
            <a:schemeClr val="tx1"/>
          </a:fontRef>
        </p:style>
        <p:txBody>
          <a:bodyPr spcFirstLastPara="0" vert="horz" wrap="square" lIns="466669" tIns="394088" rIns="948391" bIns="394087" numCol="1" spcCol="1270" anchor="ctr" anchorCtr="0">
            <a:noAutofit/>
          </a:bodyPr>
          <a:lstStyle/>
          <a:p>
            <a:pPr marL="0" lvl="0" indent="0" algn="ctr" defTabSz="1866900">
              <a:lnSpc>
                <a:spcPct val="90000"/>
              </a:lnSpc>
              <a:spcBef>
                <a:spcPct val="0"/>
              </a:spcBef>
              <a:spcAft>
                <a:spcPct val="35000"/>
              </a:spcAft>
              <a:buNone/>
            </a:pPr>
            <a:r>
              <a:rPr lang="en-US" sz="4200" kern="1200" dirty="0"/>
              <a:t>Clinical Science</a:t>
            </a:r>
          </a:p>
        </p:txBody>
      </p:sp>
      <p:sp>
        <p:nvSpPr>
          <p:cNvPr id="22" name="Freeform 21">
            <a:extLst>
              <a:ext uri="{FF2B5EF4-FFF2-40B4-BE49-F238E27FC236}">
                <a16:creationId xmlns:a16="http://schemas.microsoft.com/office/drawing/2014/main" id="{8683E6AD-4565-0747-F59F-4208F9819216}"/>
              </a:ext>
            </a:extLst>
          </p:cNvPr>
          <p:cNvSpPr/>
          <p:nvPr/>
        </p:nvSpPr>
        <p:spPr>
          <a:xfrm>
            <a:off x="9609204" y="2653291"/>
            <a:ext cx="1625491" cy="1583116"/>
          </a:xfrm>
          <a:custGeom>
            <a:avLst/>
            <a:gdLst>
              <a:gd name="connsiteX0" fmla="*/ 0 w 1625491"/>
              <a:gd name="connsiteY0" fmla="*/ 791558 h 1583116"/>
              <a:gd name="connsiteX1" fmla="*/ 812746 w 1625491"/>
              <a:gd name="connsiteY1" fmla="*/ 0 h 1583116"/>
              <a:gd name="connsiteX2" fmla="*/ 1625492 w 1625491"/>
              <a:gd name="connsiteY2" fmla="*/ 791558 h 1583116"/>
              <a:gd name="connsiteX3" fmla="*/ 812746 w 1625491"/>
              <a:gd name="connsiteY3" fmla="*/ 1583116 h 1583116"/>
              <a:gd name="connsiteX4" fmla="*/ 0 w 1625491"/>
              <a:gd name="connsiteY4" fmla="*/ 791558 h 1583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5491" h="1583116">
                <a:moveTo>
                  <a:pt x="0" y="791558"/>
                </a:moveTo>
                <a:cubicBezTo>
                  <a:pt x="0" y="354393"/>
                  <a:pt x="363879" y="0"/>
                  <a:pt x="812746" y="0"/>
                </a:cubicBezTo>
                <a:cubicBezTo>
                  <a:pt x="1261613" y="0"/>
                  <a:pt x="1625492" y="354393"/>
                  <a:pt x="1625492" y="791558"/>
                </a:cubicBezTo>
                <a:cubicBezTo>
                  <a:pt x="1625492" y="1228723"/>
                  <a:pt x="1261613" y="1583116"/>
                  <a:pt x="812746" y="1583116"/>
                </a:cubicBezTo>
                <a:cubicBezTo>
                  <a:pt x="363879" y="1583116"/>
                  <a:pt x="0" y="1228723"/>
                  <a:pt x="0" y="791558"/>
                </a:cubicBezTo>
                <a:close/>
              </a:path>
            </a:pathLst>
          </a:custGeom>
          <a:solidFill>
            <a:schemeClr val="accent3">
              <a:alpha val="50000"/>
            </a:schemeClr>
          </a:solidFill>
        </p:spPr>
        <p:style>
          <a:lnRef idx="2">
            <a:schemeClr val="lt1">
              <a:hueOff val="0"/>
              <a:satOff val="0"/>
              <a:lumOff val="0"/>
              <a:alphaOff val="0"/>
            </a:schemeClr>
          </a:lnRef>
          <a:fillRef idx="1">
            <a:scrgbClr r="0" g="0" b="0"/>
          </a:fillRef>
          <a:effectRef idx="0">
            <a:schemeClr val="accent5">
              <a:alpha val="50000"/>
              <a:hueOff val="11178319"/>
              <a:satOff val="-9634"/>
              <a:lumOff val="12746"/>
              <a:alphaOff val="0"/>
            </a:schemeClr>
          </a:effectRef>
          <a:fontRef idx="minor">
            <a:schemeClr val="tx1"/>
          </a:fontRef>
        </p:style>
        <p:txBody>
          <a:bodyPr spcFirstLastPara="0" vert="horz" wrap="square" lIns="461289" tIns="186684" rIns="226982" bIns="186683" numCol="1" spcCol="1270" anchor="ctr" anchorCtr="0">
            <a:noAutofit/>
          </a:bodyPr>
          <a:lstStyle/>
          <a:p>
            <a:pPr marL="0" lvl="0" indent="0" algn="ctr" defTabSz="1866900">
              <a:lnSpc>
                <a:spcPct val="90000"/>
              </a:lnSpc>
              <a:spcBef>
                <a:spcPct val="0"/>
              </a:spcBef>
              <a:spcAft>
                <a:spcPct val="35000"/>
              </a:spcAft>
              <a:buNone/>
            </a:pPr>
            <a:r>
              <a:rPr lang="en-US" sz="4200" kern="1200" dirty="0"/>
              <a:t>DEI</a:t>
            </a:r>
          </a:p>
        </p:txBody>
      </p:sp>
      <p:pic>
        <p:nvPicPr>
          <p:cNvPr id="16" name="Picture 8" descr="Embracing Diversity in the Workplace | DDI">
            <a:extLst>
              <a:ext uri="{FF2B5EF4-FFF2-40B4-BE49-F238E27FC236}">
                <a16:creationId xmlns:a16="http://schemas.microsoft.com/office/drawing/2014/main" id="{B136BE94-E79A-D5B6-DCD4-768DE540C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348" y="4110938"/>
            <a:ext cx="4480531" cy="224026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AA1AA5E-C995-32A1-3B81-74912CCE3BE9}"/>
              </a:ext>
            </a:extLst>
          </p:cNvPr>
          <p:cNvSpPr txBox="1"/>
          <p:nvPr/>
        </p:nvSpPr>
        <p:spPr>
          <a:xfrm>
            <a:off x="3713613" y="2045728"/>
            <a:ext cx="2888904" cy="461665"/>
          </a:xfrm>
          <a:prstGeom prst="rect">
            <a:avLst/>
          </a:prstGeom>
          <a:noFill/>
        </p:spPr>
        <p:txBody>
          <a:bodyPr wrap="square" rtlCol="0">
            <a:spAutoFit/>
          </a:bodyPr>
          <a:lstStyle/>
          <a:p>
            <a:r>
              <a:rPr lang="en-US" sz="2400" dirty="0">
                <a:sym typeface="Wingdings" pitchFamily="2" charset="2"/>
              </a:rPr>
              <a:t> slowed over time</a:t>
            </a:r>
            <a:endParaRPr lang="en-US" sz="2400" dirty="0"/>
          </a:p>
        </p:txBody>
      </p:sp>
    </p:spTree>
    <p:extLst>
      <p:ext uri="{BB962C8B-B14F-4D97-AF65-F5344CB8AC3E}">
        <p14:creationId xmlns:p14="http://schemas.microsoft.com/office/powerpoint/2010/main" val="333911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D31B1-53A8-7C15-3BA6-49AB505E01CE}"/>
              </a:ext>
            </a:extLst>
          </p:cNvPr>
          <p:cNvSpPr>
            <a:spLocks noGrp="1"/>
          </p:cNvSpPr>
          <p:nvPr>
            <p:ph type="title"/>
          </p:nvPr>
        </p:nvSpPr>
        <p:spPr>
          <a:xfrm>
            <a:off x="223023" y="2766218"/>
            <a:ext cx="3100041" cy="1325563"/>
          </a:xfrm>
        </p:spPr>
        <p:txBody>
          <a:bodyPr>
            <a:normAutofit fontScale="90000"/>
          </a:bodyPr>
          <a:lstStyle/>
          <a:p>
            <a:r>
              <a:rPr lang="en-US" dirty="0"/>
              <a:t>Clinical Science as defined per Academy Website</a:t>
            </a:r>
          </a:p>
        </p:txBody>
      </p:sp>
      <p:pic>
        <p:nvPicPr>
          <p:cNvPr id="8" name="Content Placeholder 7" descr="A picture containing screenshot, x-ray film&#10;&#10;Description automatically generated">
            <a:extLst>
              <a:ext uri="{FF2B5EF4-FFF2-40B4-BE49-F238E27FC236}">
                <a16:creationId xmlns:a16="http://schemas.microsoft.com/office/drawing/2014/main" id="{46C3691E-6157-03EC-07A4-EED5D4E5D4DD}"/>
              </a:ext>
            </a:extLst>
          </p:cNvPr>
          <p:cNvPicPr>
            <a:picLocks noGrp="1" noChangeAspect="1"/>
          </p:cNvPicPr>
          <p:nvPr>
            <p:ph idx="4294967295"/>
          </p:nvPr>
        </p:nvPicPr>
        <p:blipFill rotWithShape="1">
          <a:blip r:embed="rId3"/>
          <a:srcRect r="1679"/>
          <a:stretch/>
        </p:blipFill>
        <p:spPr>
          <a:xfrm>
            <a:off x="0" y="0"/>
            <a:ext cx="12293600" cy="1325563"/>
          </a:xfrm>
        </p:spPr>
      </p:pic>
      <p:sp>
        <p:nvSpPr>
          <p:cNvPr id="9" name="Content Placeholder 2">
            <a:extLst>
              <a:ext uri="{FF2B5EF4-FFF2-40B4-BE49-F238E27FC236}">
                <a16:creationId xmlns:a16="http://schemas.microsoft.com/office/drawing/2014/main" id="{3C455FC2-F237-F354-D01A-B9AFB62595CE}"/>
              </a:ext>
            </a:extLst>
          </p:cNvPr>
          <p:cNvSpPr txBox="1">
            <a:spLocks/>
          </p:cNvSpPr>
          <p:nvPr/>
        </p:nvSpPr>
        <p:spPr>
          <a:xfrm>
            <a:off x="3635297" y="1916112"/>
            <a:ext cx="783001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dirty="0">
                <a:solidFill>
                  <a:srgbClr val="000000"/>
                </a:solidFill>
                <a:latin typeface="Calibri" panose="020F0502020204030204" pitchFamily="34" charset="0"/>
                <a:ea typeface="Calibri" panose="020F0502020204030204" pitchFamily="34" charset="0"/>
              </a:rPr>
              <a:t>“a psychological science directed at the promotion of adaptive functioning; at the </a:t>
            </a:r>
            <a:r>
              <a:rPr lang="en-US" sz="3400" b="1" dirty="0">
                <a:solidFill>
                  <a:srgbClr val="000000"/>
                </a:solidFill>
                <a:latin typeface="Calibri" panose="020F0502020204030204" pitchFamily="34" charset="0"/>
                <a:ea typeface="Calibri" panose="020F0502020204030204" pitchFamily="34" charset="0"/>
              </a:rPr>
              <a:t>assessment</a:t>
            </a:r>
            <a:r>
              <a:rPr lang="en-US" sz="3400" dirty="0">
                <a:solidFill>
                  <a:srgbClr val="000000"/>
                </a:solidFill>
                <a:latin typeface="Calibri" panose="020F0502020204030204" pitchFamily="34" charset="0"/>
                <a:ea typeface="Calibri" panose="020F0502020204030204" pitchFamily="34" charset="0"/>
              </a:rPr>
              <a:t>, </a:t>
            </a:r>
            <a:r>
              <a:rPr lang="en-US" sz="3400" b="1" dirty="0">
                <a:solidFill>
                  <a:srgbClr val="000000"/>
                </a:solidFill>
                <a:latin typeface="Calibri" panose="020F0502020204030204" pitchFamily="34" charset="0"/>
                <a:ea typeface="Calibri" panose="020F0502020204030204" pitchFamily="34" charset="0"/>
              </a:rPr>
              <a:t>understanding, amelioration</a:t>
            </a:r>
            <a:r>
              <a:rPr lang="en-US" sz="3400" dirty="0">
                <a:solidFill>
                  <a:srgbClr val="000000"/>
                </a:solidFill>
                <a:latin typeface="Calibri" panose="020F0502020204030204" pitchFamily="34" charset="0"/>
                <a:ea typeface="Calibri" panose="020F0502020204030204" pitchFamily="34" charset="0"/>
              </a:rPr>
              <a:t>, and </a:t>
            </a:r>
            <a:r>
              <a:rPr lang="en-US" sz="3400" b="1" dirty="0">
                <a:solidFill>
                  <a:srgbClr val="000000"/>
                </a:solidFill>
                <a:latin typeface="Calibri" panose="020F0502020204030204" pitchFamily="34" charset="0"/>
                <a:ea typeface="Calibri" panose="020F0502020204030204" pitchFamily="34" charset="0"/>
              </a:rPr>
              <a:t>prevention</a:t>
            </a:r>
            <a:r>
              <a:rPr lang="en-US" sz="3400" dirty="0">
                <a:solidFill>
                  <a:srgbClr val="000000"/>
                </a:solidFill>
                <a:latin typeface="Calibri" panose="020F0502020204030204" pitchFamily="34" charset="0"/>
                <a:ea typeface="Calibri" panose="020F0502020204030204" pitchFamily="34" charset="0"/>
              </a:rPr>
              <a:t> of human problems in behavior, affect, cognition or health; and at the </a:t>
            </a:r>
            <a:r>
              <a:rPr lang="en-US" sz="3400" b="1" dirty="0">
                <a:solidFill>
                  <a:srgbClr val="000000"/>
                </a:solidFill>
                <a:latin typeface="Calibri" panose="020F0502020204030204" pitchFamily="34" charset="0"/>
                <a:ea typeface="Calibri" panose="020F0502020204030204" pitchFamily="34" charset="0"/>
              </a:rPr>
              <a:t>application</a:t>
            </a:r>
            <a:r>
              <a:rPr lang="en-US" sz="3400" dirty="0">
                <a:solidFill>
                  <a:srgbClr val="000000"/>
                </a:solidFill>
                <a:latin typeface="Calibri" panose="020F0502020204030204" pitchFamily="34" charset="0"/>
                <a:ea typeface="Calibri" panose="020F0502020204030204" pitchFamily="34" charset="0"/>
              </a:rPr>
              <a:t> of knowledge in ways consistent with </a:t>
            </a:r>
            <a:r>
              <a:rPr lang="en-US" sz="3400" b="1" dirty="0">
                <a:solidFill>
                  <a:srgbClr val="000000"/>
                </a:solidFill>
                <a:latin typeface="Calibri" panose="020F0502020204030204" pitchFamily="34" charset="0"/>
                <a:ea typeface="Calibri" panose="020F0502020204030204" pitchFamily="34" charset="0"/>
              </a:rPr>
              <a:t>scientific evidence”</a:t>
            </a:r>
            <a:endParaRPr lang="en-US" sz="3400" dirty="0"/>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9784F596-5427-0235-280C-BC48FD5926B5}"/>
                  </a:ext>
                </a:extLst>
              </p14:cNvPr>
              <p14:cNvContentPartPr/>
              <p14:nvPr/>
            </p14:nvContentPartPr>
            <p14:xfrm>
              <a:off x="5171811" y="4601349"/>
              <a:ext cx="360" cy="360"/>
            </p14:xfrm>
          </p:contentPart>
        </mc:Choice>
        <mc:Fallback xmlns="">
          <p:pic>
            <p:nvPicPr>
              <p:cNvPr id="3" name="Ink 2">
                <a:extLst>
                  <a:ext uri="{FF2B5EF4-FFF2-40B4-BE49-F238E27FC236}">
                    <a16:creationId xmlns:a16="http://schemas.microsoft.com/office/drawing/2014/main" id="{9784F596-5427-0235-280C-BC48FD5926B5}"/>
                  </a:ext>
                </a:extLst>
              </p:cNvPr>
              <p:cNvPicPr/>
              <p:nvPr/>
            </p:nvPicPr>
            <p:blipFill>
              <a:blip r:embed="rId5"/>
              <a:stretch>
                <a:fillRect/>
              </a:stretch>
            </p:blipFill>
            <p:spPr>
              <a:xfrm>
                <a:off x="5162811" y="459234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ABA50F5C-D20D-1CEE-D7C5-07FD36E3FD17}"/>
                  </a:ext>
                </a:extLst>
              </p14:cNvPr>
              <p14:cNvContentPartPr/>
              <p14:nvPr/>
            </p14:nvContentPartPr>
            <p14:xfrm>
              <a:off x="6890811" y="3693789"/>
              <a:ext cx="360" cy="2160"/>
            </p14:xfrm>
          </p:contentPart>
        </mc:Choice>
        <mc:Fallback xmlns="">
          <p:pic>
            <p:nvPicPr>
              <p:cNvPr id="4" name="Ink 3">
                <a:extLst>
                  <a:ext uri="{FF2B5EF4-FFF2-40B4-BE49-F238E27FC236}">
                    <a16:creationId xmlns:a16="http://schemas.microsoft.com/office/drawing/2014/main" id="{ABA50F5C-D20D-1CEE-D7C5-07FD36E3FD17}"/>
                  </a:ext>
                </a:extLst>
              </p:cNvPr>
              <p:cNvPicPr/>
              <p:nvPr/>
            </p:nvPicPr>
            <p:blipFill>
              <a:blip r:embed="rId7"/>
              <a:stretch>
                <a:fillRect/>
              </a:stretch>
            </p:blipFill>
            <p:spPr>
              <a:xfrm>
                <a:off x="6882171" y="3684789"/>
                <a:ext cx="18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B7CC1F1C-3A2A-F6BA-57F1-F724ED44E54A}"/>
                  </a:ext>
                </a:extLst>
              </p14:cNvPr>
              <p14:cNvContentPartPr/>
              <p14:nvPr/>
            </p14:nvContentPartPr>
            <p14:xfrm>
              <a:off x="5395972" y="3764092"/>
              <a:ext cx="360" cy="360"/>
            </p14:xfrm>
          </p:contentPart>
        </mc:Choice>
        <mc:Fallback xmlns="">
          <p:pic>
            <p:nvPicPr>
              <p:cNvPr id="5" name="Ink 4">
                <a:extLst>
                  <a:ext uri="{FF2B5EF4-FFF2-40B4-BE49-F238E27FC236}">
                    <a16:creationId xmlns:a16="http://schemas.microsoft.com/office/drawing/2014/main" id="{B7CC1F1C-3A2A-F6BA-57F1-F724ED44E54A}"/>
                  </a:ext>
                </a:extLst>
              </p:cNvPr>
              <p:cNvPicPr/>
              <p:nvPr/>
            </p:nvPicPr>
            <p:blipFill>
              <a:blip r:embed="rId5"/>
              <a:stretch>
                <a:fillRect/>
              </a:stretch>
            </p:blipFill>
            <p:spPr>
              <a:xfrm>
                <a:off x="5387332" y="3755452"/>
                <a:ext cx="18000" cy="18000"/>
              </a:xfrm>
              <a:prstGeom prst="rect">
                <a:avLst/>
              </a:prstGeom>
            </p:spPr>
          </p:pic>
        </mc:Fallback>
      </mc:AlternateContent>
    </p:spTree>
    <p:extLst>
      <p:ext uri="{BB962C8B-B14F-4D97-AF65-F5344CB8AC3E}">
        <p14:creationId xmlns:p14="http://schemas.microsoft.com/office/powerpoint/2010/main" val="1399391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C455FC2-F237-F354-D01A-B9AFB62595CE}"/>
              </a:ext>
            </a:extLst>
          </p:cNvPr>
          <p:cNvSpPr txBox="1">
            <a:spLocks/>
          </p:cNvSpPr>
          <p:nvPr/>
        </p:nvSpPr>
        <p:spPr>
          <a:xfrm>
            <a:off x="3479179" y="957728"/>
            <a:ext cx="7830015" cy="26852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00000"/>
              </a:lnSpc>
              <a:buFont typeface="Arial" panose="020B0604020202020204" pitchFamily="34" charset="0"/>
              <a:buChar char="•"/>
            </a:pPr>
            <a:r>
              <a:rPr lang="en-US" sz="2600" dirty="0"/>
              <a:t>Examining the literature and considering gaps and limitations is core to the way we advance our knowledge as clinical scientists</a:t>
            </a:r>
          </a:p>
          <a:p>
            <a:pPr marL="742950" lvl="1" indent="-285750">
              <a:lnSpc>
                <a:spcPct val="100000"/>
              </a:lnSpc>
            </a:pPr>
            <a:r>
              <a:rPr lang="en-US" sz="2200" dirty="0"/>
              <a:t>Critical to do so from the lens of DEI as well </a:t>
            </a: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784F596-5427-0235-280C-BC48FD5926B5}"/>
                  </a:ext>
                </a:extLst>
              </p14:cNvPr>
              <p14:cNvContentPartPr/>
              <p14:nvPr/>
            </p14:nvContentPartPr>
            <p14:xfrm>
              <a:off x="5171811" y="4601349"/>
              <a:ext cx="360" cy="360"/>
            </p14:xfrm>
          </p:contentPart>
        </mc:Choice>
        <mc:Fallback xmlns="">
          <p:pic>
            <p:nvPicPr>
              <p:cNvPr id="3" name="Ink 2">
                <a:extLst>
                  <a:ext uri="{FF2B5EF4-FFF2-40B4-BE49-F238E27FC236}">
                    <a16:creationId xmlns:a16="http://schemas.microsoft.com/office/drawing/2014/main" id="{9784F596-5427-0235-280C-BC48FD5926B5}"/>
                  </a:ext>
                </a:extLst>
              </p:cNvPr>
              <p:cNvPicPr/>
              <p:nvPr/>
            </p:nvPicPr>
            <p:blipFill>
              <a:blip r:embed="rId4"/>
              <a:stretch>
                <a:fillRect/>
              </a:stretch>
            </p:blipFill>
            <p:spPr>
              <a:xfrm>
                <a:off x="5162811" y="459234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DFE841FB-2811-D7C9-A5B4-39031A52C4B9}"/>
                  </a:ext>
                </a:extLst>
              </p14:cNvPr>
              <p14:cNvContentPartPr/>
              <p14:nvPr/>
            </p14:nvContentPartPr>
            <p14:xfrm>
              <a:off x="6265491" y="4622589"/>
              <a:ext cx="360" cy="360"/>
            </p14:xfrm>
          </p:contentPart>
        </mc:Choice>
        <mc:Fallback xmlns="">
          <p:pic>
            <p:nvPicPr>
              <p:cNvPr id="4" name="Ink 3">
                <a:extLst>
                  <a:ext uri="{FF2B5EF4-FFF2-40B4-BE49-F238E27FC236}">
                    <a16:creationId xmlns:a16="http://schemas.microsoft.com/office/drawing/2014/main" id="{DFE841FB-2811-D7C9-A5B4-39031A52C4B9}"/>
                  </a:ext>
                </a:extLst>
              </p:cNvPr>
              <p:cNvPicPr/>
              <p:nvPr/>
            </p:nvPicPr>
            <p:blipFill>
              <a:blip r:embed="rId4"/>
              <a:stretch>
                <a:fillRect/>
              </a:stretch>
            </p:blipFill>
            <p:spPr>
              <a:xfrm>
                <a:off x="6256491" y="461358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63C192EF-F2D9-7273-4111-F45432CAFA08}"/>
                  </a:ext>
                </a:extLst>
              </p14:cNvPr>
              <p14:cNvContentPartPr/>
              <p14:nvPr/>
            </p14:nvContentPartPr>
            <p14:xfrm>
              <a:off x="9556251" y="4910229"/>
              <a:ext cx="2160" cy="360"/>
            </p14:xfrm>
          </p:contentPart>
        </mc:Choice>
        <mc:Fallback xmlns="">
          <p:pic>
            <p:nvPicPr>
              <p:cNvPr id="5" name="Ink 4">
                <a:extLst>
                  <a:ext uri="{FF2B5EF4-FFF2-40B4-BE49-F238E27FC236}">
                    <a16:creationId xmlns:a16="http://schemas.microsoft.com/office/drawing/2014/main" id="{63C192EF-F2D9-7273-4111-F45432CAFA08}"/>
                  </a:ext>
                </a:extLst>
              </p:cNvPr>
              <p:cNvPicPr/>
              <p:nvPr/>
            </p:nvPicPr>
            <p:blipFill>
              <a:blip r:embed="rId7"/>
              <a:stretch>
                <a:fillRect/>
              </a:stretch>
            </p:blipFill>
            <p:spPr>
              <a:xfrm>
                <a:off x="9548537" y="4901229"/>
                <a:ext cx="172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08A1E400-2797-52E1-FB59-8F4A0D128A7E}"/>
                  </a:ext>
                </a:extLst>
              </p14:cNvPr>
              <p14:cNvContentPartPr/>
              <p14:nvPr/>
            </p14:nvContentPartPr>
            <p14:xfrm>
              <a:off x="10359771" y="5107149"/>
              <a:ext cx="360" cy="360"/>
            </p14:xfrm>
          </p:contentPart>
        </mc:Choice>
        <mc:Fallback xmlns="">
          <p:pic>
            <p:nvPicPr>
              <p:cNvPr id="6" name="Ink 5">
                <a:extLst>
                  <a:ext uri="{FF2B5EF4-FFF2-40B4-BE49-F238E27FC236}">
                    <a16:creationId xmlns:a16="http://schemas.microsoft.com/office/drawing/2014/main" id="{08A1E400-2797-52E1-FB59-8F4A0D128A7E}"/>
                  </a:ext>
                </a:extLst>
              </p:cNvPr>
              <p:cNvPicPr/>
              <p:nvPr/>
            </p:nvPicPr>
            <p:blipFill>
              <a:blip r:embed="rId4"/>
              <a:stretch>
                <a:fillRect/>
              </a:stretch>
            </p:blipFill>
            <p:spPr>
              <a:xfrm>
                <a:off x="10350771" y="509814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EB55A63A-F17F-8ECA-A94A-FEFA0F6B3DF7}"/>
                  </a:ext>
                </a:extLst>
              </p14:cNvPr>
              <p14:cNvContentPartPr/>
              <p14:nvPr/>
            </p14:nvContentPartPr>
            <p14:xfrm>
              <a:off x="3803091" y="4390029"/>
              <a:ext cx="2160" cy="2160"/>
            </p14:xfrm>
          </p:contentPart>
        </mc:Choice>
        <mc:Fallback xmlns="">
          <p:pic>
            <p:nvPicPr>
              <p:cNvPr id="7" name="Ink 6">
                <a:extLst>
                  <a:ext uri="{FF2B5EF4-FFF2-40B4-BE49-F238E27FC236}">
                    <a16:creationId xmlns:a16="http://schemas.microsoft.com/office/drawing/2014/main" id="{EB55A63A-F17F-8ECA-A94A-FEFA0F6B3DF7}"/>
                  </a:ext>
                </a:extLst>
              </p:cNvPr>
              <p:cNvPicPr/>
              <p:nvPr/>
            </p:nvPicPr>
            <p:blipFill>
              <a:blip r:embed="rId10"/>
              <a:stretch>
                <a:fillRect/>
              </a:stretch>
            </p:blipFill>
            <p:spPr>
              <a:xfrm>
                <a:off x="3794091" y="4382315"/>
                <a:ext cx="1980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2BE6E0CB-9E34-853D-3009-17B92384BF03}"/>
                  </a:ext>
                </a:extLst>
              </p14:cNvPr>
              <p14:cNvContentPartPr/>
              <p14:nvPr/>
            </p14:nvContentPartPr>
            <p14:xfrm>
              <a:off x="5610291" y="3229029"/>
              <a:ext cx="360" cy="360"/>
            </p14:xfrm>
          </p:contentPart>
        </mc:Choice>
        <mc:Fallback xmlns="">
          <p:pic>
            <p:nvPicPr>
              <p:cNvPr id="10" name="Ink 9">
                <a:extLst>
                  <a:ext uri="{FF2B5EF4-FFF2-40B4-BE49-F238E27FC236}">
                    <a16:creationId xmlns:a16="http://schemas.microsoft.com/office/drawing/2014/main" id="{2BE6E0CB-9E34-853D-3009-17B92384BF03}"/>
                  </a:ext>
                </a:extLst>
              </p:cNvPr>
              <p:cNvPicPr/>
              <p:nvPr/>
            </p:nvPicPr>
            <p:blipFill>
              <a:blip r:embed="rId4"/>
              <a:stretch>
                <a:fillRect/>
              </a:stretch>
            </p:blipFill>
            <p:spPr>
              <a:xfrm>
                <a:off x="5601291" y="3220029"/>
                <a:ext cx="18000" cy="18000"/>
              </a:xfrm>
              <a:prstGeom prst="rect">
                <a:avLst/>
              </a:prstGeom>
            </p:spPr>
          </p:pic>
        </mc:Fallback>
      </mc:AlternateContent>
      <p:sp>
        <p:nvSpPr>
          <p:cNvPr id="12" name="Title 11">
            <a:extLst>
              <a:ext uri="{FF2B5EF4-FFF2-40B4-BE49-F238E27FC236}">
                <a16:creationId xmlns:a16="http://schemas.microsoft.com/office/drawing/2014/main" id="{CFD99BAC-6A14-D673-202F-EAD56C2E47E4}"/>
              </a:ext>
            </a:extLst>
          </p:cNvPr>
          <p:cNvSpPr>
            <a:spLocks noGrp="1"/>
          </p:cNvSpPr>
          <p:nvPr>
            <p:ph type="title"/>
          </p:nvPr>
        </p:nvSpPr>
        <p:spPr>
          <a:xfrm>
            <a:off x="252918" y="1123837"/>
            <a:ext cx="3226261" cy="4601183"/>
          </a:xfrm>
        </p:spPr>
        <p:txBody>
          <a:bodyPr/>
          <a:lstStyle/>
          <a:p>
            <a:r>
              <a:rPr lang="en-US" dirty="0"/>
              <a:t>Clinical Science and DEI</a:t>
            </a:r>
          </a:p>
        </p:txBody>
      </p:sp>
      <p:sp>
        <p:nvSpPr>
          <p:cNvPr id="13" name="TextBox 12">
            <a:extLst>
              <a:ext uri="{FF2B5EF4-FFF2-40B4-BE49-F238E27FC236}">
                <a16:creationId xmlns:a16="http://schemas.microsoft.com/office/drawing/2014/main" id="{83E7D971-AFD8-23F6-F959-0727663898EC}"/>
              </a:ext>
            </a:extLst>
          </p:cNvPr>
          <p:cNvSpPr txBox="1"/>
          <p:nvPr/>
        </p:nvSpPr>
        <p:spPr>
          <a:xfrm>
            <a:off x="3803091" y="2851562"/>
            <a:ext cx="8049310" cy="1015663"/>
          </a:xfrm>
          <a:prstGeom prst="rect">
            <a:avLst/>
          </a:prstGeom>
          <a:noFill/>
        </p:spPr>
        <p:txBody>
          <a:bodyPr wrap="square">
            <a:spAutoFit/>
          </a:bodyPr>
          <a:lstStyle/>
          <a:p>
            <a:pPr lvl="0"/>
            <a:r>
              <a:rPr lang="en-US" sz="3000" b="1" i="0" dirty="0">
                <a:solidFill>
                  <a:schemeClr val="tx1"/>
                </a:solidFill>
              </a:rPr>
              <a:t>Integration of DEI into our framework aligns with our goals as clinical scientists </a:t>
            </a:r>
            <a:endParaRPr lang="en-US" sz="3000" b="1" dirty="0">
              <a:solidFill>
                <a:schemeClr val="tx1"/>
              </a:solidFill>
            </a:endParaRPr>
          </a:p>
        </p:txBody>
      </p:sp>
      <p:sp>
        <p:nvSpPr>
          <p:cNvPr id="8" name="Freeform 7">
            <a:extLst>
              <a:ext uri="{FF2B5EF4-FFF2-40B4-BE49-F238E27FC236}">
                <a16:creationId xmlns:a16="http://schemas.microsoft.com/office/drawing/2014/main" id="{EE82DCD7-28EF-1634-58FB-426325FCF9DE}"/>
              </a:ext>
            </a:extLst>
          </p:cNvPr>
          <p:cNvSpPr/>
          <p:nvPr/>
        </p:nvSpPr>
        <p:spPr>
          <a:xfrm>
            <a:off x="5497883" y="3881885"/>
            <a:ext cx="2951304" cy="2951304"/>
          </a:xfrm>
          <a:custGeom>
            <a:avLst/>
            <a:gdLst>
              <a:gd name="connsiteX0" fmla="*/ 0 w 2951304"/>
              <a:gd name="connsiteY0" fmla="*/ 1475652 h 2951304"/>
              <a:gd name="connsiteX1" fmla="*/ 1475652 w 2951304"/>
              <a:gd name="connsiteY1" fmla="*/ 0 h 2951304"/>
              <a:gd name="connsiteX2" fmla="*/ 2951304 w 2951304"/>
              <a:gd name="connsiteY2" fmla="*/ 1475652 h 2951304"/>
              <a:gd name="connsiteX3" fmla="*/ 1475652 w 2951304"/>
              <a:gd name="connsiteY3" fmla="*/ 2951304 h 2951304"/>
              <a:gd name="connsiteX4" fmla="*/ 0 w 2951304"/>
              <a:gd name="connsiteY4" fmla="*/ 1475652 h 2951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1304" h="2951304">
                <a:moveTo>
                  <a:pt x="0" y="1475652"/>
                </a:moveTo>
                <a:cubicBezTo>
                  <a:pt x="0" y="660672"/>
                  <a:pt x="660672" y="0"/>
                  <a:pt x="1475652" y="0"/>
                </a:cubicBezTo>
                <a:cubicBezTo>
                  <a:pt x="2290632" y="0"/>
                  <a:pt x="2951304" y="660672"/>
                  <a:pt x="2951304" y="1475652"/>
                </a:cubicBezTo>
                <a:cubicBezTo>
                  <a:pt x="2951304" y="2290632"/>
                  <a:pt x="2290632" y="2951304"/>
                  <a:pt x="1475652" y="2951304"/>
                </a:cubicBezTo>
                <a:cubicBezTo>
                  <a:pt x="660672" y="2951304"/>
                  <a:pt x="0" y="2290632"/>
                  <a:pt x="0" y="1475652"/>
                </a:cubicBezTo>
                <a:close/>
              </a:path>
            </a:pathLst>
          </a:custGeom>
          <a:solidFill>
            <a:srgbClr val="2764AE">
              <a:alpha val="78039"/>
            </a:srgbClr>
          </a:solidFill>
        </p:spPr>
        <p:style>
          <a:lnRef idx="2">
            <a:schemeClr val="lt1">
              <a:hueOff val="0"/>
              <a:satOff val="0"/>
              <a:lumOff val="0"/>
              <a:alphaOff val="0"/>
            </a:schemeClr>
          </a:lnRef>
          <a:fillRef idx="1">
            <a:scrgbClr r="0" g="0" b="0"/>
          </a:fillRef>
          <a:effectRef idx="0">
            <a:schemeClr val="accent5">
              <a:alpha val="50000"/>
              <a:hueOff val="0"/>
              <a:satOff val="0"/>
              <a:lumOff val="0"/>
              <a:alphaOff val="0"/>
            </a:schemeClr>
          </a:effectRef>
          <a:fontRef idx="minor">
            <a:schemeClr val="tx1"/>
          </a:fontRef>
        </p:style>
        <p:txBody>
          <a:bodyPr spcFirstLastPara="0" vert="horz" wrap="square" lIns="412119" tIns="348022" rIns="837532" bIns="348022" numCol="1" spcCol="1270" anchor="ctr" anchorCtr="0">
            <a:noAutofit/>
          </a:bodyPr>
          <a:lstStyle/>
          <a:p>
            <a:pPr marL="0" lvl="0" indent="0" algn="ctr" defTabSz="1644650">
              <a:lnSpc>
                <a:spcPct val="90000"/>
              </a:lnSpc>
              <a:spcBef>
                <a:spcPct val="0"/>
              </a:spcBef>
              <a:spcAft>
                <a:spcPct val="35000"/>
              </a:spcAft>
              <a:buNone/>
            </a:pPr>
            <a:r>
              <a:rPr lang="en-US" sz="3700" kern="1200" dirty="0"/>
              <a:t>Clinical Science</a:t>
            </a:r>
          </a:p>
        </p:txBody>
      </p:sp>
      <p:sp>
        <p:nvSpPr>
          <p:cNvPr id="11" name="Freeform 10">
            <a:extLst>
              <a:ext uri="{FF2B5EF4-FFF2-40B4-BE49-F238E27FC236}">
                <a16:creationId xmlns:a16="http://schemas.microsoft.com/office/drawing/2014/main" id="{CAA7BC00-24FB-CDD2-4482-0415DAC64368}"/>
              </a:ext>
            </a:extLst>
          </p:cNvPr>
          <p:cNvSpPr/>
          <p:nvPr/>
        </p:nvSpPr>
        <p:spPr>
          <a:xfrm>
            <a:off x="7878127" y="4210469"/>
            <a:ext cx="1435485" cy="1398062"/>
          </a:xfrm>
          <a:custGeom>
            <a:avLst/>
            <a:gdLst>
              <a:gd name="connsiteX0" fmla="*/ 0 w 1435485"/>
              <a:gd name="connsiteY0" fmla="*/ 699031 h 1398062"/>
              <a:gd name="connsiteX1" fmla="*/ 717743 w 1435485"/>
              <a:gd name="connsiteY1" fmla="*/ 0 h 1398062"/>
              <a:gd name="connsiteX2" fmla="*/ 1435486 w 1435485"/>
              <a:gd name="connsiteY2" fmla="*/ 699031 h 1398062"/>
              <a:gd name="connsiteX3" fmla="*/ 717743 w 1435485"/>
              <a:gd name="connsiteY3" fmla="*/ 1398062 h 1398062"/>
              <a:gd name="connsiteX4" fmla="*/ 0 w 1435485"/>
              <a:gd name="connsiteY4" fmla="*/ 699031 h 1398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5485" h="1398062">
                <a:moveTo>
                  <a:pt x="0" y="699031"/>
                </a:moveTo>
                <a:cubicBezTo>
                  <a:pt x="0" y="312967"/>
                  <a:pt x="321344" y="0"/>
                  <a:pt x="717743" y="0"/>
                </a:cubicBezTo>
                <a:cubicBezTo>
                  <a:pt x="1114142" y="0"/>
                  <a:pt x="1435486" y="312967"/>
                  <a:pt x="1435486" y="699031"/>
                </a:cubicBezTo>
                <a:cubicBezTo>
                  <a:pt x="1435486" y="1085095"/>
                  <a:pt x="1114142" y="1398062"/>
                  <a:pt x="717743" y="1398062"/>
                </a:cubicBezTo>
                <a:cubicBezTo>
                  <a:pt x="321344" y="1398062"/>
                  <a:pt x="0" y="1085095"/>
                  <a:pt x="0" y="699031"/>
                </a:cubicBezTo>
                <a:close/>
              </a:path>
            </a:pathLst>
          </a:custGeom>
          <a:solidFill>
            <a:schemeClr val="accent3">
              <a:alpha val="50000"/>
            </a:schemeClr>
          </a:solidFill>
        </p:spPr>
        <p:style>
          <a:lnRef idx="2">
            <a:schemeClr val="lt1">
              <a:hueOff val="0"/>
              <a:satOff val="0"/>
              <a:lumOff val="0"/>
              <a:alphaOff val="0"/>
            </a:schemeClr>
          </a:lnRef>
          <a:fillRef idx="1">
            <a:scrgbClr r="0" g="0" b="0"/>
          </a:fillRef>
          <a:effectRef idx="0">
            <a:schemeClr val="accent5">
              <a:alpha val="50000"/>
              <a:hueOff val="11178319"/>
              <a:satOff val="-9634"/>
              <a:lumOff val="12746"/>
              <a:alphaOff val="0"/>
            </a:schemeClr>
          </a:effectRef>
          <a:fontRef idx="minor">
            <a:schemeClr val="tx1"/>
          </a:fontRef>
        </p:style>
        <p:txBody>
          <a:bodyPr spcFirstLastPara="0" vert="horz" wrap="square" lIns="407367" tIns="164861" rIns="200451" bIns="164862" numCol="1" spcCol="1270" anchor="ctr" anchorCtr="0">
            <a:noAutofit/>
          </a:bodyPr>
          <a:lstStyle/>
          <a:p>
            <a:pPr marL="0" lvl="0" indent="0" algn="ctr" defTabSz="1644650">
              <a:lnSpc>
                <a:spcPct val="90000"/>
              </a:lnSpc>
              <a:spcBef>
                <a:spcPct val="0"/>
              </a:spcBef>
              <a:spcAft>
                <a:spcPct val="35000"/>
              </a:spcAft>
              <a:buNone/>
            </a:pPr>
            <a:r>
              <a:rPr lang="en-US" sz="3700" kern="1200" dirty="0"/>
              <a:t>DEI</a:t>
            </a:r>
          </a:p>
        </p:txBody>
      </p:sp>
    </p:spTree>
    <p:extLst>
      <p:ext uri="{BB962C8B-B14F-4D97-AF65-F5344CB8AC3E}">
        <p14:creationId xmlns:p14="http://schemas.microsoft.com/office/powerpoint/2010/main" val="83146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1">
                                            <p:bg/>
                                          </p:spTgt>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2643 0.00741 L -0.13268 0.06551 " pathEditMode="relative" rAng="0" ptsTypes="AA">
                                      <p:cBhvr>
                                        <p:cTn id="18" dur="2000" fill="hold"/>
                                        <p:tgtEl>
                                          <p:spTgt spid="11"/>
                                        </p:tgtEl>
                                        <p:attrNameLst>
                                          <p:attrName>ppt_x</p:attrName>
                                          <p:attrName>ppt_y</p:attrName>
                                        </p:attrNameLst>
                                      </p:cBhvr>
                                      <p:rCtr x="-5313" y="2894"/>
                                    </p:animMotion>
                                  </p:childTnLst>
                                </p:cTn>
                              </p:par>
                              <p:par>
                                <p:cTn id="19" presetID="6" presetClass="emph" presetSubtype="0" fill="hold" grpId="1" nodeType="withEffect">
                                  <p:stCondLst>
                                    <p:cond delay="0"/>
                                  </p:stCondLst>
                                  <p:childTnLst>
                                    <p:animScale>
                                      <p:cBhvr>
                                        <p:cTn id="20" dur="2000" fill="hold"/>
                                        <p:tgtEl>
                                          <p:spTgt spid="11"/>
                                        </p:tgtEl>
                                      </p:cBhvr>
                                      <p:by x="207000" y="207000"/>
                                    </p:animScale>
                                  </p:childTnLst>
                                </p:cTn>
                              </p:par>
                              <p:par>
                                <p:cTn id="21" presetID="9" presetClass="exit" presetSubtype="0" fill="hold" nodeType="withEffect">
                                  <p:stCondLst>
                                    <p:cond delay="0"/>
                                  </p:stCondLst>
                                  <p:childTnLst>
                                    <p:animEffect transition="out" filter="dissolve">
                                      <p:cBhvr>
                                        <p:cTn id="22" dur="1000"/>
                                        <p:tgtEl>
                                          <p:spTgt spid="11">
                                            <p:txEl>
                                              <p:pRg st="0" end="0"/>
                                            </p:txEl>
                                          </p:spTgt>
                                        </p:tgtEl>
                                      </p:cBhvr>
                                    </p:animEffect>
                                    <p:set>
                                      <p:cBhvr>
                                        <p:cTn id="23" dur="1" fill="hold">
                                          <p:stCondLst>
                                            <p:cond delay="999"/>
                                          </p:stCondLst>
                                        </p:cTn>
                                        <p:tgtEl>
                                          <p:spTgt spid="11">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8" name="Google Shape;151;p5">
            <a:extLst>
              <a:ext uri="{FF2B5EF4-FFF2-40B4-BE49-F238E27FC236}">
                <a16:creationId xmlns:a16="http://schemas.microsoft.com/office/drawing/2014/main" id="{B5EF9B3E-295D-AB21-F207-52572E9F3CF5}"/>
              </a:ext>
            </a:extLst>
          </p:cNvPr>
          <p:cNvSpPr/>
          <p:nvPr/>
        </p:nvSpPr>
        <p:spPr>
          <a:xfrm>
            <a:off x="0" y="544697"/>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orbel"/>
              <a:ea typeface="Corbel"/>
              <a:cs typeface="Corbel"/>
              <a:sym typeface="Corbel"/>
            </a:endParaRPr>
          </a:p>
        </p:txBody>
      </p:sp>
      <p:sp>
        <p:nvSpPr>
          <p:cNvPr id="160" name="Google Shape;160;p6"/>
          <p:cNvSpPr/>
          <p:nvPr/>
        </p:nvSpPr>
        <p:spPr>
          <a:xfrm>
            <a:off x="0" y="0"/>
            <a:ext cx="12192000" cy="1651133"/>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lt1"/>
              </a:solidFill>
              <a:latin typeface="Corbel"/>
              <a:ea typeface="Corbel"/>
              <a:cs typeface="Corbel"/>
              <a:sym typeface="Corbel"/>
            </a:endParaRPr>
          </a:p>
        </p:txBody>
      </p:sp>
      <p:sp>
        <p:nvSpPr>
          <p:cNvPr id="9" name="Rectangle 8">
            <a:extLst>
              <a:ext uri="{FF2B5EF4-FFF2-40B4-BE49-F238E27FC236}">
                <a16:creationId xmlns:a16="http://schemas.microsoft.com/office/drawing/2014/main" id="{ED51030A-22F4-510C-EA64-D681DD19CE67}"/>
              </a:ext>
            </a:extLst>
          </p:cNvPr>
          <p:cNvSpPr/>
          <p:nvPr/>
        </p:nvSpPr>
        <p:spPr>
          <a:xfrm>
            <a:off x="560524" y="1651133"/>
            <a:ext cx="11325658" cy="53791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ctr">
              <a:buFont typeface="Arial" panose="020B0604020202020204" pitchFamily="34" charset="0"/>
              <a:buChar char="•"/>
            </a:pPr>
            <a:endParaRPr lang="en-US"/>
          </a:p>
        </p:txBody>
      </p:sp>
      <p:sp>
        <p:nvSpPr>
          <p:cNvPr id="161" name="Google Shape;161;p6"/>
          <p:cNvSpPr txBox="1">
            <a:spLocks noGrp="1"/>
          </p:cNvSpPr>
          <p:nvPr>
            <p:ph type="title"/>
          </p:nvPr>
        </p:nvSpPr>
        <p:spPr>
          <a:xfrm>
            <a:off x="560524" y="325077"/>
            <a:ext cx="11241950" cy="100097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3300"/>
              <a:buFont typeface="Corbel"/>
              <a:buNone/>
            </a:pPr>
            <a:r>
              <a:rPr lang="en-US" sz="4000" b="1" dirty="0"/>
              <a:t>Clinical Science from a DEI Lens</a:t>
            </a:r>
            <a:endParaRPr sz="4000" b="1" dirty="0"/>
          </a:p>
        </p:txBody>
      </p:sp>
      <p:pic>
        <p:nvPicPr>
          <p:cNvPr id="2" name="Picture 10" descr="How to Make Diversity, Equity, and Inclusion (DEI) a Reality in Hybrid Work">
            <a:extLst>
              <a:ext uri="{FF2B5EF4-FFF2-40B4-BE49-F238E27FC236}">
                <a16:creationId xmlns:a16="http://schemas.microsoft.com/office/drawing/2014/main" id="{653DB0D8-028F-6F10-3814-E0E617CD8B2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2229" y="2269940"/>
            <a:ext cx="3612023" cy="21305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I Strategy: Building A Diverse Human-Centric Workplace | YFS Magazine">
            <a:extLst>
              <a:ext uri="{FF2B5EF4-FFF2-40B4-BE49-F238E27FC236}">
                <a16:creationId xmlns:a16="http://schemas.microsoft.com/office/drawing/2014/main" id="{C7AC4764-E854-77CC-B43E-18C936CF11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1219" y="4563715"/>
            <a:ext cx="3612023" cy="21331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50 Years of Research Productivity Trends across Fields and Genders | Lab  Manager">
            <a:extLst>
              <a:ext uri="{FF2B5EF4-FFF2-40B4-BE49-F238E27FC236}">
                <a16:creationId xmlns:a16="http://schemas.microsoft.com/office/drawing/2014/main" id="{5067BB79-487A-1A0B-A2A5-AA3D0E6ABB9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1778" y="2294285"/>
            <a:ext cx="3611880" cy="21305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Minnesota State - Credit for Prior Learning Assessment Network">
            <a:extLst>
              <a:ext uri="{FF2B5EF4-FFF2-40B4-BE49-F238E27FC236}">
                <a16:creationId xmlns:a16="http://schemas.microsoft.com/office/drawing/2014/main" id="{66205231-18B8-DFAC-E486-C7001C93B1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3352" y="4563715"/>
            <a:ext cx="3600900" cy="2130552"/>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0429368E-A09B-0B88-E281-B1187B93107D}"/>
              </a:ext>
            </a:extLst>
          </p:cNvPr>
          <p:cNvSpPr/>
          <p:nvPr/>
        </p:nvSpPr>
        <p:spPr>
          <a:xfrm>
            <a:off x="1092820" y="1315844"/>
            <a:ext cx="9500840" cy="6086853"/>
          </a:xfrm>
          <a:prstGeom prst="ellipse">
            <a:avLst/>
          </a:prstGeom>
          <a:solidFill>
            <a:schemeClr val="accent3">
              <a:alpha val="32024"/>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840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27EE-81EE-07ED-C5AE-826DAE52C4DE}"/>
              </a:ext>
            </a:extLst>
          </p:cNvPr>
          <p:cNvSpPr>
            <a:spLocks noGrp="1"/>
          </p:cNvSpPr>
          <p:nvPr>
            <p:ph type="ctrTitle"/>
          </p:nvPr>
        </p:nvSpPr>
        <p:spPr/>
        <p:txBody>
          <a:bodyPr/>
          <a:lstStyle/>
          <a:p>
            <a:r>
              <a:rPr lang="en-US" dirty="0"/>
              <a:t>What are the goals of psychological clinical science?</a:t>
            </a:r>
          </a:p>
        </p:txBody>
      </p:sp>
      <p:sp>
        <p:nvSpPr>
          <p:cNvPr id="3" name="Subtitle 2">
            <a:extLst>
              <a:ext uri="{FF2B5EF4-FFF2-40B4-BE49-F238E27FC236}">
                <a16:creationId xmlns:a16="http://schemas.microsoft.com/office/drawing/2014/main" id="{E5D976AF-A835-1F7A-A573-A2DA9F2402A9}"/>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1537218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Public </a:t>
            </a:r>
            <a:br>
              <a:rPr lang="en-US" dirty="0">
                <a:solidFill>
                  <a:schemeClr val="bg1"/>
                </a:solidFill>
              </a:rPr>
            </a:br>
            <a:r>
              <a:rPr lang="en-US" dirty="0">
                <a:solidFill>
                  <a:schemeClr val="bg1"/>
                </a:solidFill>
              </a:rPr>
              <a:t>Health </a:t>
            </a:r>
            <a:br>
              <a:rPr lang="en-US" dirty="0">
                <a:solidFill>
                  <a:schemeClr val="bg1"/>
                </a:solidFill>
              </a:rPr>
            </a:br>
            <a:r>
              <a:rPr lang="en-US" dirty="0">
                <a:solidFill>
                  <a:schemeClr val="bg1"/>
                </a:solidFill>
              </a:rPr>
              <a:t>Triangle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79568027"/>
              </p:ext>
            </p:extLst>
          </p:nvPr>
        </p:nvGraphicFramePr>
        <p:xfrm>
          <a:off x="3978939" y="1024128"/>
          <a:ext cx="749808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85315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bg1"/>
                </a:solidFill>
              </a:rPr>
              <a:t>Clinical Science </a:t>
            </a:r>
            <a:br>
              <a:rPr lang="en-US" dirty="0">
                <a:solidFill>
                  <a:schemeClr val="bg1"/>
                </a:solidFill>
              </a:rPr>
            </a:br>
            <a:r>
              <a:rPr lang="en-US" dirty="0">
                <a:solidFill>
                  <a:schemeClr val="bg1"/>
                </a:solidFill>
              </a:rPr>
              <a:t>Health </a:t>
            </a:r>
            <a:br>
              <a:rPr lang="en-US" dirty="0">
                <a:solidFill>
                  <a:schemeClr val="bg1"/>
                </a:solidFill>
              </a:rPr>
            </a:br>
            <a:r>
              <a:rPr lang="en-US" dirty="0">
                <a:solidFill>
                  <a:schemeClr val="bg1"/>
                </a:solidFill>
              </a:rPr>
              <a:t>Triangle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88699438"/>
              </p:ext>
            </p:extLst>
          </p:nvPr>
        </p:nvGraphicFramePr>
        <p:xfrm>
          <a:off x="3978939" y="1024128"/>
          <a:ext cx="749808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onut 2">
            <a:extLst>
              <a:ext uri="{FF2B5EF4-FFF2-40B4-BE49-F238E27FC236}">
                <a16:creationId xmlns:a16="http://schemas.microsoft.com/office/drawing/2014/main" id="{5A6FB371-9979-7286-9A2E-DCBEC4C26BE4}"/>
              </a:ext>
            </a:extLst>
          </p:cNvPr>
          <p:cNvSpPr/>
          <p:nvPr/>
        </p:nvSpPr>
        <p:spPr>
          <a:xfrm>
            <a:off x="6096000" y="3424428"/>
            <a:ext cx="3161654" cy="2991172"/>
          </a:xfrm>
          <a:prstGeom prst="donut">
            <a:avLst>
              <a:gd name="adj" fmla="val 271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ysClr val="windowText" lastClr="000000"/>
              </a:solidFill>
            </a:endParaRPr>
          </a:p>
        </p:txBody>
      </p:sp>
    </p:spTree>
    <p:extLst>
      <p:ext uri="{BB962C8B-B14F-4D97-AF65-F5344CB8AC3E}">
        <p14:creationId xmlns:p14="http://schemas.microsoft.com/office/powerpoint/2010/main" val="2691891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1407-BF4C-117E-D3FA-25326A478F6A}"/>
              </a:ext>
            </a:extLst>
          </p:cNvPr>
          <p:cNvSpPr>
            <a:spLocks noGrp="1"/>
          </p:cNvSpPr>
          <p:nvPr>
            <p:ph type="title"/>
          </p:nvPr>
        </p:nvSpPr>
        <p:spPr/>
        <p:txBody>
          <a:bodyPr/>
          <a:lstStyle/>
          <a:p>
            <a:r>
              <a:rPr lang="en-US" dirty="0"/>
              <a:t>“Why a public health approach is needed to change the tide”</a:t>
            </a:r>
          </a:p>
        </p:txBody>
      </p:sp>
      <p:sp>
        <p:nvSpPr>
          <p:cNvPr id="3" name="Content Placeholder 2">
            <a:extLst>
              <a:ext uri="{FF2B5EF4-FFF2-40B4-BE49-F238E27FC236}">
                <a16:creationId xmlns:a16="http://schemas.microsoft.com/office/drawing/2014/main" id="{FE2A35A8-8DEB-A273-690E-AD92E9173458}"/>
              </a:ext>
            </a:extLst>
          </p:cNvPr>
          <p:cNvSpPr>
            <a:spLocks noGrp="1"/>
          </p:cNvSpPr>
          <p:nvPr>
            <p:ph idx="1"/>
          </p:nvPr>
        </p:nvSpPr>
        <p:spPr/>
        <p:txBody>
          <a:bodyPr/>
          <a:lstStyle/>
          <a:p>
            <a:r>
              <a:rPr lang="en-US" dirty="0"/>
              <a:t> </a:t>
            </a:r>
          </a:p>
        </p:txBody>
      </p:sp>
      <p:pic>
        <p:nvPicPr>
          <p:cNvPr id="4" name="Picture 3" descr="Text&#10;&#10;Description automatically generated">
            <a:extLst>
              <a:ext uri="{FF2B5EF4-FFF2-40B4-BE49-F238E27FC236}">
                <a16:creationId xmlns:a16="http://schemas.microsoft.com/office/drawing/2014/main" id="{7AB3675B-C8A2-775C-91EF-5B6523CA6BAF}"/>
              </a:ext>
            </a:extLst>
          </p:cNvPr>
          <p:cNvPicPr>
            <a:picLocks noChangeAspect="1"/>
          </p:cNvPicPr>
          <p:nvPr/>
        </p:nvPicPr>
        <p:blipFill>
          <a:blip r:embed="rId3"/>
          <a:stretch>
            <a:fillRect/>
          </a:stretch>
        </p:blipFill>
        <p:spPr>
          <a:xfrm>
            <a:off x="3640668" y="1123837"/>
            <a:ext cx="7772400" cy="4670147"/>
          </a:xfrm>
          <a:prstGeom prst="rect">
            <a:avLst/>
          </a:prstGeom>
        </p:spPr>
      </p:pic>
    </p:spTree>
    <p:extLst>
      <p:ext uri="{BB962C8B-B14F-4D97-AF65-F5344CB8AC3E}">
        <p14:creationId xmlns:p14="http://schemas.microsoft.com/office/powerpoint/2010/main" val="1897614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400" dirty="0"/>
              <a:t>Accountability of clinical science training in “moving the needle” for public health by preparing trainees to meet societal needs</a:t>
            </a:r>
            <a:br>
              <a:rPr lang="en-US" sz="4400" dirty="0"/>
            </a:br>
            <a:endParaRPr lang="en-US" sz="4400" dirty="0"/>
          </a:p>
        </p:txBody>
      </p:sp>
    </p:spTree>
    <p:extLst>
      <p:ext uri="{BB962C8B-B14F-4D97-AF65-F5344CB8AC3E}">
        <p14:creationId xmlns:p14="http://schemas.microsoft.com/office/powerpoint/2010/main" val="3180720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B2FBB5FD-F5EA-351D-6670-FF562B7A2A32}"/>
              </a:ext>
            </a:extLst>
          </p:cNvPr>
          <p:cNvPicPr>
            <a:picLocks noGrp="1" noChangeAspect="1"/>
          </p:cNvPicPr>
          <p:nvPr>
            <p:ph idx="1"/>
          </p:nvPr>
        </p:nvPicPr>
        <p:blipFill>
          <a:blip r:embed="rId3"/>
          <a:stretch>
            <a:fillRect/>
          </a:stretch>
        </p:blipFill>
        <p:spPr>
          <a:xfrm>
            <a:off x="794805" y="929102"/>
            <a:ext cx="10602391" cy="4956616"/>
          </a:xfrm>
          <a:prstGeom prst="rect">
            <a:avLst/>
          </a:prstGeom>
        </p:spPr>
      </p:pic>
    </p:spTree>
    <p:extLst>
      <p:ext uri="{BB962C8B-B14F-4D97-AF65-F5344CB8AC3E}">
        <p14:creationId xmlns:p14="http://schemas.microsoft.com/office/powerpoint/2010/main" val="1649499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27EE-81EE-07ED-C5AE-826DAE52C4DE}"/>
              </a:ext>
            </a:extLst>
          </p:cNvPr>
          <p:cNvSpPr>
            <a:spLocks noGrp="1"/>
          </p:cNvSpPr>
          <p:nvPr>
            <p:ph type="ctrTitle"/>
          </p:nvPr>
        </p:nvSpPr>
        <p:spPr/>
        <p:txBody>
          <a:bodyPr>
            <a:normAutofit/>
          </a:bodyPr>
          <a:lstStyle/>
          <a:p>
            <a:r>
              <a:rPr lang="en-US" dirty="0"/>
              <a:t>How do we assess and treat mental illness?</a:t>
            </a:r>
          </a:p>
        </p:txBody>
      </p:sp>
      <p:sp>
        <p:nvSpPr>
          <p:cNvPr id="3" name="Subtitle 2">
            <a:extLst>
              <a:ext uri="{FF2B5EF4-FFF2-40B4-BE49-F238E27FC236}">
                <a16:creationId xmlns:a16="http://schemas.microsoft.com/office/drawing/2014/main" id="{E5D976AF-A835-1F7A-A573-A2DA9F2402A9}"/>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493816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23C2-422D-C2DC-CD07-41A3005AFBAB}"/>
              </a:ext>
            </a:extLst>
          </p:cNvPr>
          <p:cNvSpPr>
            <a:spLocks noGrp="1"/>
          </p:cNvSpPr>
          <p:nvPr>
            <p:ph type="title"/>
          </p:nvPr>
        </p:nvSpPr>
        <p:spPr>
          <a:xfrm>
            <a:off x="0" y="1123837"/>
            <a:ext cx="3434735" cy="4601183"/>
          </a:xfrm>
        </p:spPr>
        <p:txBody>
          <a:bodyPr/>
          <a:lstStyle/>
          <a:p>
            <a:r>
              <a:rPr lang="en-US" dirty="0" err="1"/>
              <a:t>PsychopathologyCentered</a:t>
            </a:r>
            <a:r>
              <a:rPr lang="en-US" dirty="0"/>
              <a:t> Science</a:t>
            </a:r>
          </a:p>
        </p:txBody>
      </p:sp>
      <p:pic>
        <p:nvPicPr>
          <p:cNvPr id="7" name="Content Placeholder 6">
            <a:extLst>
              <a:ext uri="{FF2B5EF4-FFF2-40B4-BE49-F238E27FC236}">
                <a16:creationId xmlns:a16="http://schemas.microsoft.com/office/drawing/2014/main" id="{9476D6F7-84C7-80E4-C276-8C634B77A3C1}"/>
              </a:ext>
            </a:extLst>
          </p:cNvPr>
          <p:cNvPicPr>
            <a:picLocks noGrp="1" noChangeAspect="1"/>
          </p:cNvPicPr>
          <p:nvPr>
            <p:ph idx="1"/>
          </p:nvPr>
        </p:nvPicPr>
        <p:blipFill>
          <a:blip r:embed="rId3"/>
          <a:stretch>
            <a:fillRect/>
          </a:stretch>
        </p:blipFill>
        <p:spPr>
          <a:xfrm>
            <a:off x="3738504" y="863790"/>
            <a:ext cx="3952573" cy="5121275"/>
          </a:xfrm>
        </p:spPr>
      </p:pic>
      <p:pic>
        <p:nvPicPr>
          <p:cNvPr id="8" name="Picture 7">
            <a:extLst>
              <a:ext uri="{FF2B5EF4-FFF2-40B4-BE49-F238E27FC236}">
                <a16:creationId xmlns:a16="http://schemas.microsoft.com/office/drawing/2014/main" id="{05E4ACB7-6CF4-698A-D0A5-E73C48A9942B}"/>
              </a:ext>
            </a:extLst>
          </p:cNvPr>
          <p:cNvPicPr>
            <a:picLocks noChangeAspect="1"/>
          </p:cNvPicPr>
          <p:nvPr/>
        </p:nvPicPr>
        <p:blipFill>
          <a:blip r:embed="rId4"/>
          <a:stretch>
            <a:fillRect/>
          </a:stretch>
        </p:blipFill>
        <p:spPr>
          <a:xfrm>
            <a:off x="7994845" y="637836"/>
            <a:ext cx="3552611" cy="5347229"/>
          </a:xfrm>
          <a:prstGeom prst="rect">
            <a:avLst/>
          </a:prstGeom>
        </p:spPr>
      </p:pic>
    </p:spTree>
    <p:extLst>
      <p:ext uri="{BB962C8B-B14F-4D97-AF65-F5344CB8AC3E}">
        <p14:creationId xmlns:p14="http://schemas.microsoft.com/office/powerpoint/2010/main" val="3102802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C340C-AA95-264B-A17A-173714D8E856}"/>
              </a:ext>
            </a:extLst>
          </p:cNvPr>
          <p:cNvSpPr>
            <a:spLocks noGrp="1"/>
          </p:cNvSpPr>
          <p:nvPr>
            <p:ph type="title"/>
          </p:nvPr>
        </p:nvSpPr>
        <p:spPr/>
        <p:txBody>
          <a:bodyPr/>
          <a:lstStyle/>
          <a:p>
            <a:r>
              <a:rPr lang="en-US" dirty="0"/>
              <a:t> </a:t>
            </a:r>
          </a:p>
        </p:txBody>
      </p:sp>
      <p:pic>
        <p:nvPicPr>
          <p:cNvPr id="5" name="Content Placeholder 4">
            <a:extLst>
              <a:ext uri="{FF2B5EF4-FFF2-40B4-BE49-F238E27FC236}">
                <a16:creationId xmlns:a16="http://schemas.microsoft.com/office/drawing/2014/main" id="{1C72392E-59CE-0D49-8757-4859A160E8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0" y="2329757"/>
            <a:ext cx="9144000" cy="2099018"/>
          </a:xfrm>
        </p:spPr>
      </p:pic>
      <p:pic>
        <p:nvPicPr>
          <p:cNvPr id="7" name="Picture 6">
            <a:extLst>
              <a:ext uri="{FF2B5EF4-FFF2-40B4-BE49-F238E27FC236}">
                <a16:creationId xmlns:a16="http://schemas.microsoft.com/office/drawing/2014/main" id="{385360C3-58CF-D64E-9552-4187E0887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28776"/>
            <a:ext cx="9144000" cy="2393453"/>
          </a:xfrm>
          <a:prstGeom prst="rect">
            <a:avLst/>
          </a:prstGeom>
        </p:spPr>
      </p:pic>
      <p:pic>
        <p:nvPicPr>
          <p:cNvPr id="9" name="Picture 8">
            <a:extLst>
              <a:ext uri="{FF2B5EF4-FFF2-40B4-BE49-F238E27FC236}">
                <a16:creationId xmlns:a16="http://schemas.microsoft.com/office/drawing/2014/main" id="{30207245-A8F4-EE4B-9E46-9AC7B2175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2311"/>
            <a:ext cx="5614800" cy="2342068"/>
          </a:xfrm>
          <a:prstGeom prst="rect">
            <a:avLst/>
          </a:prstGeom>
        </p:spPr>
      </p:pic>
      <p:pic>
        <p:nvPicPr>
          <p:cNvPr id="11" name="Picture 10">
            <a:extLst>
              <a:ext uri="{FF2B5EF4-FFF2-40B4-BE49-F238E27FC236}">
                <a16:creationId xmlns:a16="http://schemas.microsoft.com/office/drawing/2014/main" id="{3EFD1531-994B-A44D-AD14-5520708C48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6991" y="12843"/>
            <a:ext cx="2864826" cy="2633112"/>
          </a:xfrm>
          <a:prstGeom prst="rect">
            <a:avLst/>
          </a:prstGeom>
        </p:spPr>
      </p:pic>
    </p:spTree>
    <p:extLst>
      <p:ext uri="{BB962C8B-B14F-4D97-AF65-F5344CB8AC3E}">
        <p14:creationId xmlns:p14="http://schemas.microsoft.com/office/powerpoint/2010/main" val="3381179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D793-1189-EB44-A22E-B9E4C8E50678}"/>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DD590361-FCB5-4F4E-AD5A-4A49F0B40A08}"/>
              </a:ext>
            </a:extLst>
          </p:cNvPr>
          <p:cNvSpPr>
            <a:spLocks noGrp="1"/>
          </p:cNvSpPr>
          <p:nvPr>
            <p:ph idx="1"/>
          </p:nvPr>
        </p:nvSpPr>
        <p:spPr/>
        <p:txBody>
          <a:bodyPr/>
          <a:lstStyle/>
          <a:p>
            <a:pPr marL="0" indent="0">
              <a:buNone/>
            </a:pPr>
            <a:r>
              <a:rPr lang="en-US" dirty="0"/>
              <a:t>  </a:t>
            </a:r>
          </a:p>
        </p:txBody>
      </p:sp>
      <p:graphicFrame>
        <p:nvGraphicFramePr>
          <p:cNvPr id="4" name="Google Shape;145;p25">
            <a:extLst>
              <a:ext uri="{FF2B5EF4-FFF2-40B4-BE49-F238E27FC236}">
                <a16:creationId xmlns:a16="http://schemas.microsoft.com/office/drawing/2014/main" id="{29337D65-39D5-714F-8210-43E20D69BE1B}"/>
              </a:ext>
            </a:extLst>
          </p:cNvPr>
          <p:cNvGraphicFramePr/>
          <p:nvPr>
            <p:extLst>
              <p:ext uri="{D42A27DB-BD31-4B8C-83A1-F6EECF244321}">
                <p14:modId xmlns:p14="http://schemas.microsoft.com/office/powerpoint/2010/main" val="492888497"/>
              </p:ext>
            </p:extLst>
          </p:nvPr>
        </p:nvGraphicFramePr>
        <p:xfrm>
          <a:off x="3719593" y="685935"/>
          <a:ext cx="8012624" cy="5486130"/>
        </p:xfrm>
        <a:graphic>
          <a:graphicData uri="http://schemas.openxmlformats.org/drawingml/2006/table">
            <a:tbl>
              <a:tblPr>
                <a:noFill/>
              </a:tblPr>
              <a:tblGrid>
                <a:gridCol w="1619287">
                  <a:extLst>
                    <a:ext uri="{9D8B030D-6E8A-4147-A177-3AD203B41FA5}">
                      <a16:colId xmlns:a16="http://schemas.microsoft.com/office/drawing/2014/main" val="20000"/>
                    </a:ext>
                  </a:extLst>
                </a:gridCol>
                <a:gridCol w="1367385">
                  <a:extLst>
                    <a:ext uri="{9D8B030D-6E8A-4147-A177-3AD203B41FA5}">
                      <a16:colId xmlns:a16="http://schemas.microsoft.com/office/drawing/2014/main" val="20001"/>
                    </a:ext>
                  </a:extLst>
                </a:gridCol>
                <a:gridCol w="2494992">
                  <a:extLst>
                    <a:ext uri="{9D8B030D-6E8A-4147-A177-3AD203B41FA5}">
                      <a16:colId xmlns:a16="http://schemas.microsoft.com/office/drawing/2014/main" val="20002"/>
                    </a:ext>
                  </a:extLst>
                </a:gridCol>
                <a:gridCol w="2530960">
                  <a:extLst>
                    <a:ext uri="{9D8B030D-6E8A-4147-A177-3AD203B41FA5}">
                      <a16:colId xmlns:a16="http://schemas.microsoft.com/office/drawing/2014/main" val="20003"/>
                    </a:ext>
                  </a:extLst>
                </a:gridCol>
              </a:tblGrid>
              <a:tr h="343050">
                <a:tc>
                  <a:txBody>
                    <a:bodyPr/>
                    <a:lstStyle/>
                    <a:p>
                      <a:pPr marL="0" lvl="0" indent="0" algn="l" rtl="0">
                        <a:spcBef>
                          <a:spcPts val="0"/>
                        </a:spcBef>
                        <a:spcAft>
                          <a:spcPts val="0"/>
                        </a:spcAft>
                        <a:buNone/>
                      </a:pPr>
                      <a:r>
                        <a:rPr lang="en" b="1" dirty="0"/>
                        <a:t>Edition</a:t>
                      </a:r>
                      <a:endParaRPr b="1" dirty="0"/>
                    </a:p>
                  </a:txBody>
                  <a:tcPr marL="91425" marR="91425" marT="91425" marB="91425"/>
                </a:tc>
                <a:tc>
                  <a:txBody>
                    <a:bodyPr/>
                    <a:lstStyle/>
                    <a:p>
                      <a:pPr marL="0" lvl="0" indent="0" algn="l" rtl="0">
                        <a:spcBef>
                          <a:spcPts val="0"/>
                        </a:spcBef>
                        <a:spcAft>
                          <a:spcPts val="0"/>
                        </a:spcAft>
                        <a:buNone/>
                      </a:pPr>
                      <a:r>
                        <a:rPr lang="en" b="1"/>
                        <a:t>Year</a:t>
                      </a:r>
                      <a:endParaRPr b="1"/>
                    </a:p>
                  </a:txBody>
                  <a:tcPr marL="91425" marR="91425" marT="91425" marB="91425"/>
                </a:tc>
                <a:tc>
                  <a:txBody>
                    <a:bodyPr/>
                    <a:lstStyle/>
                    <a:p>
                      <a:pPr marL="0" lvl="0" indent="0" algn="l" rtl="0">
                        <a:spcBef>
                          <a:spcPts val="0"/>
                        </a:spcBef>
                        <a:spcAft>
                          <a:spcPts val="0"/>
                        </a:spcAft>
                        <a:buNone/>
                      </a:pPr>
                      <a:r>
                        <a:rPr lang="en" b="1" dirty="0"/>
                        <a:t>Parent Category</a:t>
                      </a:r>
                      <a:endParaRPr b="1" dirty="0"/>
                    </a:p>
                  </a:txBody>
                  <a:tcPr marL="91425" marR="91425" marT="91425" marB="91425"/>
                </a:tc>
                <a:tc>
                  <a:txBody>
                    <a:bodyPr/>
                    <a:lstStyle/>
                    <a:p>
                      <a:pPr marL="0" lvl="0" indent="0" algn="l" rtl="0">
                        <a:spcBef>
                          <a:spcPts val="0"/>
                        </a:spcBef>
                        <a:spcAft>
                          <a:spcPts val="0"/>
                        </a:spcAft>
                        <a:buNone/>
                      </a:pPr>
                      <a:r>
                        <a:rPr lang="en" b="1"/>
                        <a:t>Diagnosis</a:t>
                      </a:r>
                      <a:endParaRPr b="1"/>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300"/>
                        <a:t>DSM-I</a:t>
                      </a:r>
                      <a:endParaRPr sz="1300"/>
                    </a:p>
                  </a:txBody>
                  <a:tcPr marL="91425" marR="91425" marT="91425" marB="91425"/>
                </a:tc>
                <a:tc>
                  <a:txBody>
                    <a:bodyPr/>
                    <a:lstStyle/>
                    <a:p>
                      <a:pPr marL="0" lvl="0" indent="0" algn="l" rtl="0">
                        <a:spcBef>
                          <a:spcPts val="0"/>
                        </a:spcBef>
                        <a:spcAft>
                          <a:spcPts val="0"/>
                        </a:spcAft>
                        <a:buNone/>
                      </a:pPr>
                      <a:r>
                        <a:rPr lang="en" sz="1300"/>
                        <a:t>1952</a:t>
                      </a:r>
                      <a:endParaRPr sz="1300"/>
                    </a:p>
                  </a:txBody>
                  <a:tcPr marL="91425" marR="91425" marT="91425" marB="91425"/>
                </a:tc>
                <a:tc>
                  <a:txBody>
                    <a:bodyPr/>
                    <a:lstStyle/>
                    <a:p>
                      <a:pPr marL="0" lvl="0" indent="0" algn="l" rtl="0">
                        <a:spcBef>
                          <a:spcPts val="0"/>
                        </a:spcBef>
                        <a:spcAft>
                          <a:spcPts val="0"/>
                        </a:spcAft>
                        <a:buNone/>
                      </a:pPr>
                      <a:r>
                        <a:rPr lang="en" sz="1300"/>
                        <a:t>Personality disorders, Sociopathic personality disturbance, Sexual deviation </a:t>
                      </a:r>
                      <a:endParaRPr sz="1300"/>
                    </a:p>
                  </a:txBody>
                  <a:tcPr marL="91425" marR="91425" marT="91425" marB="91425"/>
                </a:tc>
                <a:tc>
                  <a:txBody>
                    <a:bodyPr/>
                    <a:lstStyle/>
                    <a:p>
                      <a:pPr marL="0" lvl="0" indent="0" algn="l" rtl="0">
                        <a:spcBef>
                          <a:spcPts val="0"/>
                        </a:spcBef>
                        <a:spcAft>
                          <a:spcPts val="0"/>
                        </a:spcAft>
                        <a:buNone/>
                      </a:pPr>
                      <a:r>
                        <a:rPr lang="en" sz="1300"/>
                        <a:t>Homosexuality</a:t>
                      </a:r>
                      <a:endParaRPr sz="13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300"/>
                        <a:t>DSM-II</a:t>
                      </a:r>
                      <a:endParaRPr sz="1300"/>
                    </a:p>
                  </a:txBody>
                  <a:tcPr marL="91425" marR="91425" marT="91425" marB="91425"/>
                </a:tc>
                <a:tc>
                  <a:txBody>
                    <a:bodyPr/>
                    <a:lstStyle/>
                    <a:p>
                      <a:pPr marL="0" lvl="0" indent="0" algn="l" rtl="0">
                        <a:spcBef>
                          <a:spcPts val="0"/>
                        </a:spcBef>
                        <a:spcAft>
                          <a:spcPts val="0"/>
                        </a:spcAft>
                        <a:buNone/>
                      </a:pPr>
                      <a:r>
                        <a:rPr lang="en" sz="1300"/>
                        <a:t>1968</a:t>
                      </a:r>
                      <a:endParaRPr sz="1300"/>
                    </a:p>
                  </a:txBody>
                  <a:tcPr marL="91425" marR="91425" marT="91425" marB="91425"/>
                </a:tc>
                <a:tc>
                  <a:txBody>
                    <a:bodyPr/>
                    <a:lstStyle/>
                    <a:p>
                      <a:pPr marL="0" lvl="0" indent="0" algn="l" rtl="0">
                        <a:spcBef>
                          <a:spcPts val="0"/>
                        </a:spcBef>
                        <a:spcAft>
                          <a:spcPts val="0"/>
                        </a:spcAft>
                        <a:buNone/>
                      </a:pPr>
                      <a:r>
                        <a:rPr lang="en" sz="1300">
                          <a:solidFill>
                            <a:schemeClr val="dk2"/>
                          </a:solidFill>
                        </a:rPr>
                        <a:t>Personality disorders, </a:t>
                      </a:r>
                      <a:endParaRPr sz="1300">
                        <a:solidFill>
                          <a:schemeClr val="dk2"/>
                        </a:solidFill>
                      </a:endParaRPr>
                    </a:p>
                    <a:p>
                      <a:pPr marL="0" lvl="0" indent="0" algn="l" rtl="0">
                        <a:spcBef>
                          <a:spcPts val="0"/>
                        </a:spcBef>
                        <a:spcAft>
                          <a:spcPts val="0"/>
                        </a:spcAft>
                        <a:buClr>
                          <a:schemeClr val="dk2"/>
                        </a:buClr>
                        <a:buSzPts val="1100"/>
                        <a:buFont typeface="Arial"/>
                        <a:buNone/>
                      </a:pPr>
                      <a:r>
                        <a:rPr lang="en" sz="1300">
                          <a:solidFill>
                            <a:schemeClr val="dk2"/>
                          </a:solidFill>
                        </a:rPr>
                        <a:t>Sexual deviation </a:t>
                      </a:r>
                      <a:endParaRPr sz="1300"/>
                    </a:p>
                  </a:txBody>
                  <a:tcPr marL="91425" marR="91425" marT="91425" marB="91425"/>
                </a:tc>
                <a:tc>
                  <a:txBody>
                    <a:bodyPr/>
                    <a:lstStyle/>
                    <a:p>
                      <a:pPr marL="0" lvl="0" indent="0" algn="l" rtl="0">
                        <a:spcBef>
                          <a:spcPts val="0"/>
                        </a:spcBef>
                        <a:spcAft>
                          <a:spcPts val="0"/>
                        </a:spcAft>
                        <a:buNone/>
                      </a:pPr>
                      <a:r>
                        <a:rPr lang="en" sz="1300"/>
                        <a:t>Homosexuality</a:t>
                      </a:r>
                      <a:endParaRPr sz="1300"/>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300"/>
                        <a:t>DSM-II sixth printing</a:t>
                      </a:r>
                      <a:endParaRPr sz="1300"/>
                    </a:p>
                  </a:txBody>
                  <a:tcPr marL="91425" marR="91425" marT="91425" marB="91425"/>
                </a:tc>
                <a:tc>
                  <a:txBody>
                    <a:bodyPr/>
                    <a:lstStyle/>
                    <a:p>
                      <a:pPr marL="0" lvl="0" indent="0" algn="l" rtl="0">
                        <a:spcBef>
                          <a:spcPts val="0"/>
                        </a:spcBef>
                        <a:spcAft>
                          <a:spcPts val="0"/>
                        </a:spcAft>
                        <a:buNone/>
                      </a:pPr>
                      <a:r>
                        <a:rPr lang="en" sz="1300"/>
                        <a:t>1973</a:t>
                      </a:r>
                      <a:endParaRPr sz="1300"/>
                    </a:p>
                  </a:txBody>
                  <a:tcPr marL="91425" marR="91425" marT="91425" marB="91425"/>
                </a:tc>
                <a:tc>
                  <a:txBody>
                    <a:bodyPr/>
                    <a:lstStyle/>
                    <a:p>
                      <a:pPr marL="0" lvl="0" indent="0" algn="l" rtl="0">
                        <a:spcBef>
                          <a:spcPts val="0"/>
                        </a:spcBef>
                        <a:spcAft>
                          <a:spcPts val="0"/>
                        </a:spcAft>
                        <a:buClr>
                          <a:schemeClr val="dk2"/>
                        </a:buClr>
                        <a:buSzPts val="1100"/>
                        <a:buFont typeface="Arial"/>
                        <a:buNone/>
                      </a:pPr>
                      <a:r>
                        <a:rPr lang="en" sz="1300">
                          <a:solidFill>
                            <a:schemeClr val="dk2"/>
                          </a:solidFill>
                        </a:rPr>
                        <a:t>Personality disorders, </a:t>
                      </a:r>
                      <a:endParaRPr sz="1300">
                        <a:solidFill>
                          <a:schemeClr val="dk2"/>
                        </a:solidFill>
                      </a:endParaRPr>
                    </a:p>
                    <a:p>
                      <a:pPr marL="0" lvl="0" indent="0" algn="l" rtl="0">
                        <a:spcBef>
                          <a:spcPts val="0"/>
                        </a:spcBef>
                        <a:spcAft>
                          <a:spcPts val="0"/>
                        </a:spcAft>
                        <a:buClr>
                          <a:schemeClr val="dk2"/>
                        </a:buClr>
                        <a:buSzPts val="1100"/>
                        <a:buFont typeface="Arial"/>
                        <a:buNone/>
                      </a:pPr>
                      <a:r>
                        <a:rPr lang="en" sz="1300">
                          <a:solidFill>
                            <a:schemeClr val="dk2"/>
                          </a:solidFill>
                        </a:rPr>
                        <a:t>Sexual deviation </a:t>
                      </a:r>
                      <a:endParaRPr sz="1300"/>
                    </a:p>
                  </a:txBody>
                  <a:tcPr marL="91425" marR="91425" marT="91425" marB="91425"/>
                </a:tc>
                <a:tc>
                  <a:txBody>
                    <a:bodyPr/>
                    <a:lstStyle/>
                    <a:p>
                      <a:pPr marL="0" lvl="0" indent="0" algn="l" rtl="0">
                        <a:spcBef>
                          <a:spcPts val="0"/>
                        </a:spcBef>
                        <a:spcAft>
                          <a:spcPts val="0"/>
                        </a:spcAft>
                        <a:buNone/>
                      </a:pPr>
                      <a:r>
                        <a:rPr lang="en" sz="1300"/>
                        <a:t>Sexual orientation disturbance</a:t>
                      </a:r>
                      <a:endParaRPr sz="13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300"/>
                        <a:t>DSM-III</a:t>
                      </a:r>
                      <a:endParaRPr sz="1300"/>
                    </a:p>
                  </a:txBody>
                  <a:tcPr marL="91425" marR="91425" marT="91425" marB="91425"/>
                </a:tc>
                <a:tc>
                  <a:txBody>
                    <a:bodyPr/>
                    <a:lstStyle/>
                    <a:p>
                      <a:pPr marL="0" lvl="0" indent="0" algn="l" rtl="0">
                        <a:spcBef>
                          <a:spcPts val="0"/>
                        </a:spcBef>
                        <a:spcAft>
                          <a:spcPts val="0"/>
                        </a:spcAft>
                        <a:buNone/>
                      </a:pPr>
                      <a:r>
                        <a:rPr lang="en" sz="1300"/>
                        <a:t>1980</a:t>
                      </a:r>
                      <a:endParaRPr sz="1300"/>
                    </a:p>
                  </a:txBody>
                  <a:tcPr marL="91425" marR="91425" marT="91425" marB="91425"/>
                </a:tc>
                <a:tc>
                  <a:txBody>
                    <a:bodyPr/>
                    <a:lstStyle/>
                    <a:p>
                      <a:pPr marL="0" lvl="0" indent="0" algn="l" rtl="0">
                        <a:spcBef>
                          <a:spcPts val="0"/>
                        </a:spcBef>
                        <a:spcAft>
                          <a:spcPts val="0"/>
                        </a:spcAft>
                        <a:buNone/>
                      </a:pPr>
                      <a:r>
                        <a:rPr lang="en" sz="1300"/>
                        <a:t>Psychosexual disorders, Other psychosexual disorders</a:t>
                      </a:r>
                      <a:endParaRPr sz="1300"/>
                    </a:p>
                  </a:txBody>
                  <a:tcPr marL="91425" marR="91425" marT="91425" marB="91425"/>
                </a:tc>
                <a:tc>
                  <a:txBody>
                    <a:bodyPr/>
                    <a:lstStyle/>
                    <a:p>
                      <a:pPr marL="0" lvl="0" indent="0" algn="l" rtl="0">
                        <a:spcBef>
                          <a:spcPts val="0"/>
                        </a:spcBef>
                        <a:spcAft>
                          <a:spcPts val="0"/>
                        </a:spcAft>
                        <a:buNone/>
                      </a:pPr>
                      <a:r>
                        <a:rPr lang="en" sz="1300"/>
                        <a:t>Ego-dystonic homosexuality</a:t>
                      </a:r>
                      <a:endParaRPr sz="1300"/>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300"/>
                        <a:t>DSM-III-R</a:t>
                      </a:r>
                      <a:endParaRPr sz="1300"/>
                    </a:p>
                  </a:txBody>
                  <a:tcPr marL="91425" marR="91425" marT="91425" marB="91425"/>
                </a:tc>
                <a:tc>
                  <a:txBody>
                    <a:bodyPr/>
                    <a:lstStyle/>
                    <a:p>
                      <a:pPr marL="0" lvl="0" indent="0" algn="l" rtl="0">
                        <a:spcBef>
                          <a:spcPts val="0"/>
                        </a:spcBef>
                        <a:spcAft>
                          <a:spcPts val="0"/>
                        </a:spcAft>
                        <a:buNone/>
                      </a:pPr>
                      <a:r>
                        <a:rPr lang="en" sz="1300"/>
                        <a:t>1987</a:t>
                      </a:r>
                      <a:endParaRPr sz="1300"/>
                    </a:p>
                  </a:txBody>
                  <a:tcPr marL="91425" marR="91425" marT="91425" marB="91425"/>
                </a:tc>
                <a:tc>
                  <a:txBody>
                    <a:bodyPr/>
                    <a:lstStyle/>
                    <a:p>
                      <a:pPr marL="0" lvl="0" indent="0" algn="l" rtl="0">
                        <a:spcBef>
                          <a:spcPts val="0"/>
                        </a:spcBef>
                        <a:spcAft>
                          <a:spcPts val="0"/>
                        </a:spcAft>
                        <a:buNone/>
                      </a:pPr>
                      <a:r>
                        <a:rPr lang="en" sz="1300"/>
                        <a:t>Psychosexual disorders</a:t>
                      </a:r>
                      <a:endParaRPr sz="1300"/>
                    </a:p>
                  </a:txBody>
                  <a:tcPr marL="91425" marR="91425" marT="91425" marB="91425"/>
                </a:tc>
                <a:tc>
                  <a:txBody>
                    <a:bodyPr/>
                    <a:lstStyle/>
                    <a:p>
                      <a:pPr marL="0" lvl="0" indent="0" algn="l" rtl="0">
                        <a:spcBef>
                          <a:spcPts val="0"/>
                        </a:spcBef>
                        <a:spcAft>
                          <a:spcPts val="0"/>
                        </a:spcAft>
                        <a:buNone/>
                      </a:pPr>
                      <a:r>
                        <a:rPr lang="en" sz="1300"/>
                        <a:t>Sexual disorder not otherwise specified</a:t>
                      </a:r>
                      <a:endParaRPr sz="1300"/>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300"/>
                        <a:t>DSM-IV</a:t>
                      </a:r>
                      <a:endParaRPr sz="1300"/>
                    </a:p>
                  </a:txBody>
                  <a:tcPr marL="91425" marR="91425" marT="91425" marB="91425"/>
                </a:tc>
                <a:tc>
                  <a:txBody>
                    <a:bodyPr/>
                    <a:lstStyle/>
                    <a:p>
                      <a:pPr marL="0" lvl="0" indent="0" algn="l" rtl="0">
                        <a:spcBef>
                          <a:spcPts val="0"/>
                        </a:spcBef>
                        <a:spcAft>
                          <a:spcPts val="0"/>
                        </a:spcAft>
                        <a:buNone/>
                      </a:pPr>
                      <a:r>
                        <a:rPr lang="en" sz="1300"/>
                        <a:t>1994</a:t>
                      </a:r>
                      <a:endParaRPr sz="1300"/>
                    </a:p>
                  </a:txBody>
                  <a:tcPr marL="91425" marR="91425" marT="91425" marB="91425"/>
                </a:tc>
                <a:tc>
                  <a:txBody>
                    <a:bodyPr/>
                    <a:lstStyle/>
                    <a:p>
                      <a:pPr marL="0" lvl="0" indent="0" algn="l" rtl="0">
                        <a:spcBef>
                          <a:spcPts val="0"/>
                        </a:spcBef>
                        <a:spcAft>
                          <a:spcPts val="0"/>
                        </a:spcAft>
                        <a:buNone/>
                      </a:pPr>
                      <a:r>
                        <a:rPr lang="en" sz="1300"/>
                        <a:t>Sexual and gender identity disorders</a:t>
                      </a:r>
                      <a:endParaRPr sz="1300"/>
                    </a:p>
                  </a:txBody>
                  <a:tcPr marL="91425" marR="91425" marT="91425" marB="91425"/>
                </a:tc>
                <a:tc>
                  <a:txBody>
                    <a:bodyPr/>
                    <a:lstStyle/>
                    <a:p>
                      <a:pPr marL="0" lvl="0" indent="0" algn="l" rtl="0">
                        <a:spcBef>
                          <a:spcPts val="0"/>
                        </a:spcBef>
                        <a:spcAft>
                          <a:spcPts val="0"/>
                        </a:spcAft>
                        <a:buNone/>
                      </a:pPr>
                      <a:r>
                        <a:rPr lang="en" sz="1300"/>
                        <a:t>Sexual disorder not otherwise specified </a:t>
                      </a:r>
                      <a:endParaRPr sz="1300"/>
                    </a:p>
                  </a:txBody>
                  <a:tcPr marL="91425" marR="91425" marT="91425" marB="91425"/>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sz="1300"/>
                        <a:t>DSM-IV-TR</a:t>
                      </a:r>
                      <a:endParaRPr sz="1300"/>
                    </a:p>
                  </a:txBody>
                  <a:tcPr marL="91425" marR="91425" marT="91425" marB="91425"/>
                </a:tc>
                <a:tc>
                  <a:txBody>
                    <a:bodyPr/>
                    <a:lstStyle/>
                    <a:p>
                      <a:pPr marL="0" lvl="0" indent="0" algn="l" rtl="0">
                        <a:spcBef>
                          <a:spcPts val="0"/>
                        </a:spcBef>
                        <a:spcAft>
                          <a:spcPts val="0"/>
                        </a:spcAft>
                        <a:buNone/>
                      </a:pPr>
                      <a:r>
                        <a:rPr lang="en" sz="1300"/>
                        <a:t>2000</a:t>
                      </a:r>
                      <a:endParaRPr sz="1300"/>
                    </a:p>
                  </a:txBody>
                  <a:tcPr marL="91425" marR="91425" marT="91425" marB="91425"/>
                </a:tc>
                <a:tc>
                  <a:txBody>
                    <a:bodyPr/>
                    <a:lstStyle/>
                    <a:p>
                      <a:pPr marL="0" lvl="0" indent="0" algn="l" rtl="0">
                        <a:spcBef>
                          <a:spcPts val="0"/>
                        </a:spcBef>
                        <a:spcAft>
                          <a:spcPts val="0"/>
                        </a:spcAft>
                        <a:buNone/>
                      </a:pPr>
                      <a:r>
                        <a:rPr lang="en" sz="1300"/>
                        <a:t>Sexual and gender identity disorders</a:t>
                      </a:r>
                      <a:endParaRPr sz="1300"/>
                    </a:p>
                  </a:txBody>
                  <a:tcPr marL="91425" marR="91425" marT="91425" marB="91425"/>
                </a:tc>
                <a:tc>
                  <a:txBody>
                    <a:bodyPr/>
                    <a:lstStyle/>
                    <a:p>
                      <a:pPr marL="0" lvl="0" indent="0" algn="l" rtl="0">
                        <a:spcBef>
                          <a:spcPts val="0"/>
                        </a:spcBef>
                        <a:spcAft>
                          <a:spcPts val="0"/>
                        </a:spcAft>
                        <a:buNone/>
                      </a:pPr>
                      <a:r>
                        <a:rPr lang="en" sz="1300"/>
                        <a:t>Sexual disorder not otherwise specified </a:t>
                      </a:r>
                      <a:endParaRPr sz="1300"/>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 sz="1300"/>
                        <a:t>DSM-5</a:t>
                      </a:r>
                      <a:endParaRPr sz="1300"/>
                    </a:p>
                  </a:txBody>
                  <a:tcPr marL="91425" marR="91425" marT="91425" marB="91425"/>
                </a:tc>
                <a:tc>
                  <a:txBody>
                    <a:bodyPr/>
                    <a:lstStyle/>
                    <a:p>
                      <a:pPr marL="0" lvl="0" indent="0" algn="l" rtl="0">
                        <a:spcBef>
                          <a:spcPts val="0"/>
                        </a:spcBef>
                        <a:spcAft>
                          <a:spcPts val="0"/>
                        </a:spcAft>
                        <a:buNone/>
                      </a:pPr>
                      <a:r>
                        <a:rPr lang="en" sz="1300"/>
                        <a:t>2013</a:t>
                      </a:r>
                      <a:endParaRPr sz="1300"/>
                    </a:p>
                  </a:txBody>
                  <a:tcPr marL="91425" marR="91425" marT="91425" marB="91425"/>
                </a:tc>
                <a:tc>
                  <a:txBody>
                    <a:bodyPr/>
                    <a:lstStyle/>
                    <a:p>
                      <a:pPr marL="0" lvl="0" indent="0" algn="l" rtl="0">
                        <a:spcBef>
                          <a:spcPts val="0"/>
                        </a:spcBef>
                        <a:spcAft>
                          <a:spcPts val="0"/>
                        </a:spcAft>
                        <a:buNone/>
                      </a:pPr>
                      <a:r>
                        <a:rPr lang="en" sz="1300"/>
                        <a:t>Gender dysphoria </a:t>
                      </a:r>
                      <a:endParaRPr sz="1300"/>
                    </a:p>
                  </a:txBody>
                  <a:tcPr marL="91425" marR="91425" marT="91425" marB="91425"/>
                </a:tc>
                <a:tc>
                  <a:txBody>
                    <a:bodyPr/>
                    <a:lstStyle/>
                    <a:p>
                      <a:pPr marL="0" lvl="0" indent="0" algn="l" rtl="0">
                        <a:spcBef>
                          <a:spcPts val="0"/>
                        </a:spcBef>
                        <a:spcAft>
                          <a:spcPts val="0"/>
                        </a:spcAft>
                        <a:buNone/>
                      </a:pPr>
                      <a:r>
                        <a:rPr lang="en" sz="1300" dirty="0"/>
                        <a:t>Gender dysphoria in adolescents or adults; Gender dysphoria in children </a:t>
                      </a:r>
                      <a:endParaRPr sz="1300" dirty="0"/>
                    </a:p>
                  </a:txBody>
                  <a:tcPr marL="91425" marR="91425" marT="91425" marB="91425"/>
                </a:tc>
                <a:extLst>
                  <a:ext uri="{0D108BD9-81ED-4DB2-BD59-A6C34878D82A}">
                    <a16:rowId xmlns:a16="http://schemas.microsoft.com/office/drawing/2014/main" val="10008"/>
                  </a:ext>
                </a:extLst>
              </a:tr>
            </a:tbl>
          </a:graphicData>
        </a:graphic>
      </p:graphicFrame>
      <p:pic>
        <p:nvPicPr>
          <p:cNvPr id="6" name="Picture 5" descr="Text&#10;&#10;Description automatically generated">
            <a:extLst>
              <a:ext uri="{FF2B5EF4-FFF2-40B4-BE49-F238E27FC236}">
                <a16:creationId xmlns:a16="http://schemas.microsoft.com/office/drawing/2014/main" id="{64F72F4B-08F2-56D2-BA90-11A3DE7038DB}"/>
              </a:ext>
            </a:extLst>
          </p:cNvPr>
          <p:cNvPicPr>
            <a:picLocks noChangeAspect="1"/>
          </p:cNvPicPr>
          <p:nvPr/>
        </p:nvPicPr>
        <p:blipFill>
          <a:blip r:embed="rId3"/>
          <a:stretch>
            <a:fillRect/>
          </a:stretch>
        </p:blipFill>
        <p:spPr>
          <a:xfrm>
            <a:off x="0" y="685935"/>
            <a:ext cx="3584996" cy="5486130"/>
          </a:xfrm>
          <a:prstGeom prst="rect">
            <a:avLst/>
          </a:prstGeom>
        </p:spPr>
      </p:pic>
    </p:spTree>
    <p:extLst>
      <p:ext uri="{BB962C8B-B14F-4D97-AF65-F5344CB8AC3E}">
        <p14:creationId xmlns:p14="http://schemas.microsoft.com/office/powerpoint/2010/main" val="3010905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E8329-E1CD-9F45-BC67-FBB14F95A35F}"/>
              </a:ext>
            </a:extLst>
          </p:cNvPr>
          <p:cNvSpPr>
            <a:spLocks noGrp="1"/>
          </p:cNvSpPr>
          <p:nvPr>
            <p:ph type="title"/>
          </p:nvPr>
        </p:nvSpPr>
        <p:spPr>
          <a:xfrm>
            <a:off x="5014724" y="1337310"/>
            <a:ext cx="4705943" cy="3013756"/>
          </a:xfrm>
          <a:noFill/>
        </p:spPr>
        <p:txBody>
          <a:bodyPr vert="horz" lIns="68580" tIns="34290" rIns="68580" bIns="34290" rtlCol="0" anchor="b">
            <a:normAutofit/>
          </a:bodyPr>
          <a:lstStyle/>
          <a:p>
            <a:r>
              <a:rPr lang="en-US" sz="4500" dirty="0"/>
              <a:t> </a:t>
            </a:r>
          </a:p>
        </p:txBody>
      </p:sp>
      <p:sp>
        <p:nvSpPr>
          <p:cNvPr id="4" name="Text Placeholder 3">
            <a:extLst>
              <a:ext uri="{FF2B5EF4-FFF2-40B4-BE49-F238E27FC236}">
                <a16:creationId xmlns:a16="http://schemas.microsoft.com/office/drawing/2014/main" id="{536033DB-7A46-4244-A31F-2A5A386632F4}"/>
              </a:ext>
            </a:extLst>
          </p:cNvPr>
          <p:cNvSpPr>
            <a:spLocks noGrp="1"/>
          </p:cNvSpPr>
          <p:nvPr>
            <p:ph type="body" sz="half" idx="2"/>
          </p:nvPr>
        </p:nvSpPr>
        <p:spPr>
          <a:xfrm>
            <a:off x="5014724" y="4454889"/>
            <a:ext cx="4705943" cy="1065801"/>
          </a:xfrm>
          <a:noFill/>
        </p:spPr>
        <p:txBody>
          <a:bodyPr vert="horz" lIns="68580" tIns="34290" rIns="68580" bIns="34290" rtlCol="0" anchor="ctr">
            <a:normAutofit/>
          </a:bodyPr>
          <a:lstStyle/>
          <a:p>
            <a:r>
              <a:rPr lang="en-US" sz="1800" dirty="0"/>
              <a:t> </a:t>
            </a:r>
          </a:p>
        </p:txBody>
      </p:sp>
      <p:pic>
        <p:nvPicPr>
          <p:cNvPr id="6" name="Picture 5">
            <a:extLst>
              <a:ext uri="{FF2B5EF4-FFF2-40B4-BE49-F238E27FC236}">
                <a16:creationId xmlns:a16="http://schemas.microsoft.com/office/drawing/2014/main" id="{B8009AEE-8223-FF4F-8935-7E1BAC28536A}"/>
              </a:ext>
            </a:extLst>
          </p:cNvPr>
          <p:cNvPicPr>
            <a:picLocks noChangeAspect="1"/>
          </p:cNvPicPr>
          <p:nvPr/>
        </p:nvPicPr>
        <p:blipFill>
          <a:blip r:embed="rId3"/>
          <a:stretch>
            <a:fillRect/>
          </a:stretch>
        </p:blipFill>
        <p:spPr>
          <a:xfrm>
            <a:off x="4711484" y="-16131"/>
            <a:ext cx="6468349" cy="6874131"/>
          </a:xfrm>
          <a:prstGeom prst="rect">
            <a:avLst/>
          </a:prstGeom>
        </p:spPr>
      </p:pic>
      <p:sp>
        <p:nvSpPr>
          <p:cNvPr id="8" name="Title 1">
            <a:extLst>
              <a:ext uri="{FF2B5EF4-FFF2-40B4-BE49-F238E27FC236}">
                <a16:creationId xmlns:a16="http://schemas.microsoft.com/office/drawing/2014/main" id="{A7426BAB-68AC-CBE3-5D18-FC6DD236280C}"/>
              </a:ext>
            </a:extLst>
          </p:cNvPr>
          <p:cNvSpPr txBox="1">
            <a:spLocks/>
          </p:cNvSpPr>
          <p:nvPr/>
        </p:nvSpPr>
        <p:spPr>
          <a:xfrm>
            <a:off x="252919" y="1123837"/>
            <a:ext cx="2947482" cy="46011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spc="-60" baseline="0">
                <a:solidFill>
                  <a:srgbClr val="FFFFFF"/>
                </a:solidFill>
                <a:latin typeface="+mj-lt"/>
                <a:ea typeface="+mj-ea"/>
                <a:cs typeface="+mj-cs"/>
              </a:defRPr>
            </a:lvl1pPr>
          </a:lstStyle>
          <a:p>
            <a:r>
              <a:rPr lang="en-US" dirty="0"/>
              <a:t>Black men account for only 6.5% of the US population, but 40.2% of the US prison population</a:t>
            </a:r>
          </a:p>
        </p:txBody>
      </p:sp>
      <p:pic>
        <p:nvPicPr>
          <p:cNvPr id="3" name="Picture 2">
            <a:extLst>
              <a:ext uri="{FF2B5EF4-FFF2-40B4-BE49-F238E27FC236}">
                <a16:creationId xmlns:a16="http://schemas.microsoft.com/office/drawing/2014/main" id="{F63EB94D-A2A0-2E75-B94F-79DE73DD3A25}"/>
              </a:ext>
            </a:extLst>
          </p:cNvPr>
          <p:cNvPicPr>
            <a:picLocks noChangeAspect="1"/>
          </p:cNvPicPr>
          <p:nvPr/>
        </p:nvPicPr>
        <p:blipFill>
          <a:blip r:embed="rId3"/>
          <a:stretch>
            <a:fillRect/>
          </a:stretch>
        </p:blipFill>
        <p:spPr>
          <a:xfrm>
            <a:off x="4711484" y="0"/>
            <a:ext cx="6468349" cy="6874131"/>
          </a:xfrm>
          <a:prstGeom prst="rect">
            <a:avLst/>
          </a:prstGeom>
        </p:spPr>
      </p:pic>
    </p:spTree>
    <p:extLst>
      <p:ext uri="{BB962C8B-B14F-4D97-AF65-F5344CB8AC3E}">
        <p14:creationId xmlns:p14="http://schemas.microsoft.com/office/powerpoint/2010/main" val="31388391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1">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9A70318-78A8-3E23-5D26-3759DC7A7FFF}"/>
              </a:ext>
            </a:extLst>
          </p:cNvPr>
          <p:cNvSpPr>
            <a:spLocks noGrp="1"/>
          </p:cNvSpPr>
          <p:nvPr>
            <p:ph type="title"/>
          </p:nvPr>
        </p:nvSpPr>
        <p:spPr>
          <a:xfrm>
            <a:off x="124028" y="990600"/>
            <a:ext cx="3195536" cy="4883258"/>
          </a:xfrm>
        </p:spPr>
        <p:txBody>
          <a:bodyPr vert="horz" lIns="91440" tIns="45720" rIns="91440" bIns="45720" rtlCol="0" anchor="b">
            <a:noAutofit/>
          </a:bodyPr>
          <a:lstStyle/>
          <a:p>
            <a:pPr marL="82296" indent="0">
              <a:buNone/>
            </a:pPr>
            <a:r>
              <a:rPr lang="en-US" i="1" dirty="0">
                <a:latin typeface="Arial" charset="0"/>
              </a:rPr>
              <a:t>We are persuaded that the future mental health of the nation depends crucially on how, collectively, the costly legacy of poverty is dealt </a:t>
            </a:r>
            <a:br>
              <a:rPr lang="en-US" i="1" dirty="0">
                <a:latin typeface="Arial" charset="0"/>
              </a:rPr>
            </a:br>
            <a:r>
              <a:rPr lang="en-US" i="1" dirty="0">
                <a:latin typeface="Arial" charset="0"/>
              </a:rPr>
              <a:t>with. </a:t>
            </a:r>
            <a:br>
              <a:rPr lang="en-US" i="1" dirty="0">
                <a:latin typeface="Arial" charset="0"/>
              </a:rPr>
            </a:br>
            <a:r>
              <a:rPr lang="en-US" sz="2800" i="1" dirty="0">
                <a:latin typeface="Arial" charset="0"/>
              </a:rPr>
              <a:t>(IOM, 2009)</a:t>
            </a:r>
          </a:p>
        </p:txBody>
      </p:sp>
      <p:pic>
        <p:nvPicPr>
          <p:cNvPr id="5" name="Content Placeholder 3">
            <a:extLst>
              <a:ext uri="{FF2B5EF4-FFF2-40B4-BE49-F238E27FC236}">
                <a16:creationId xmlns:a16="http://schemas.microsoft.com/office/drawing/2014/main" id="{1C72FDFA-9952-CDD3-0493-DB6CB8F84E41}"/>
              </a:ext>
            </a:extLst>
          </p:cNvPr>
          <p:cNvPicPr>
            <a:picLocks noGrp="1" noChangeAspect="1"/>
          </p:cNvPicPr>
          <p:nvPr>
            <p:ph type="pic" idx="1"/>
          </p:nvPr>
        </p:nvPicPr>
        <p:blipFill rotWithShape="1">
          <a:blip r:embed="rId3" cstate="print"/>
          <a:srcRect r="2318" b="2"/>
          <a:stretch/>
        </p:blipFill>
        <p:spPr>
          <a:xfrm>
            <a:off x="3778897" y="758952"/>
            <a:ext cx="7772401" cy="5330952"/>
          </a:xfrm>
          <a:prstGeom prst="rect">
            <a:avLst/>
          </a:prstGeom>
        </p:spPr>
      </p:pic>
    </p:spTree>
    <p:extLst>
      <p:ext uri="{BB962C8B-B14F-4D97-AF65-F5344CB8AC3E}">
        <p14:creationId xmlns:p14="http://schemas.microsoft.com/office/powerpoint/2010/main" val="3134802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5" name="Picture 4"/>
          <p:cNvPicPr>
            <a:picLocks noChangeAspect="1"/>
          </p:cNvPicPr>
          <p:nvPr/>
        </p:nvPicPr>
        <p:blipFill>
          <a:blip r:embed="rId3" cstate="print"/>
          <a:stretch>
            <a:fillRect/>
          </a:stretch>
        </p:blipFill>
        <p:spPr>
          <a:xfrm>
            <a:off x="0" y="752872"/>
            <a:ext cx="2807125" cy="1684275"/>
          </a:xfrm>
          <a:prstGeom prst="rect">
            <a:avLst/>
          </a:prstGeom>
        </p:spPr>
      </p:pic>
      <p:pic>
        <p:nvPicPr>
          <p:cNvPr id="7" name="Picture 6"/>
          <p:cNvPicPr>
            <a:picLocks noChangeAspect="1"/>
          </p:cNvPicPr>
          <p:nvPr/>
        </p:nvPicPr>
        <p:blipFill>
          <a:blip r:embed="rId4" cstate="print"/>
          <a:stretch>
            <a:fillRect/>
          </a:stretch>
        </p:blipFill>
        <p:spPr>
          <a:xfrm>
            <a:off x="-24939" y="4138157"/>
            <a:ext cx="2832064" cy="1940589"/>
          </a:xfrm>
          <a:prstGeom prst="rect">
            <a:avLst/>
          </a:prstGeom>
        </p:spPr>
      </p:pic>
      <p:pic>
        <p:nvPicPr>
          <p:cNvPr id="9" name="Picture 8"/>
          <p:cNvPicPr>
            <a:picLocks noChangeAspect="1"/>
          </p:cNvPicPr>
          <p:nvPr/>
        </p:nvPicPr>
        <p:blipFill>
          <a:blip r:embed="rId5" cstate="print"/>
          <a:stretch>
            <a:fillRect/>
          </a:stretch>
        </p:blipFill>
        <p:spPr>
          <a:xfrm>
            <a:off x="2803275" y="779254"/>
            <a:ext cx="2538358" cy="1684275"/>
          </a:xfrm>
          <a:prstGeom prst="rect">
            <a:avLst/>
          </a:prstGeom>
        </p:spPr>
      </p:pic>
      <p:pic>
        <p:nvPicPr>
          <p:cNvPr id="10" name="Picture 9"/>
          <p:cNvPicPr>
            <a:picLocks noChangeAspect="1"/>
          </p:cNvPicPr>
          <p:nvPr/>
        </p:nvPicPr>
        <p:blipFill>
          <a:blip r:embed="rId6" cstate="print"/>
          <a:stretch>
            <a:fillRect/>
          </a:stretch>
        </p:blipFill>
        <p:spPr>
          <a:xfrm>
            <a:off x="2803275" y="2474508"/>
            <a:ext cx="2525514" cy="1695966"/>
          </a:xfrm>
          <a:prstGeom prst="rect">
            <a:avLst/>
          </a:prstGeom>
        </p:spPr>
      </p:pic>
      <p:pic>
        <p:nvPicPr>
          <p:cNvPr id="11" name="Picture 10"/>
          <p:cNvPicPr>
            <a:picLocks noChangeAspect="1"/>
          </p:cNvPicPr>
          <p:nvPr/>
        </p:nvPicPr>
        <p:blipFill>
          <a:blip r:embed="rId7" cstate="print"/>
          <a:stretch>
            <a:fillRect/>
          </a:stretch>
        </p:blipFill>
        <p:spPr>
          <a:xfrm>
            <a:off x="0" y="2437147"/>
            <a:ext cx="2832064" cy="1673312"/>
          </a:xfrm>
          <a:prstGeom prst="rect">
            <a:avLst/>
          </a:prstGeom>
        </p:spPr>
      </p:pic>
      <p:pic>
        <p:nvPicPr>
          <p:cNvPr id="6" name="Picture 5">
            <a:extLst>
              <a:ext uri="{FF2B5EF4-FFF2-40B4-BE49-F238E27FC236}">
                <a16:creationId xmlns:a16="http://schemas.microsoft.com/office/drawing/2014/main" id="{8F2EF763-38D6-6C69-10D4-7C283A70C39A}"/>
              </a:ext>
            </a:extLst>
          </p:cNvPr>
          <p:cNvPicPr>
            <a:picLocks noChangeAspect="1"/>
          </p:cNvPicPr>
          <p:nvPr/>
        </p:nvPicPr>
        <p:blipFill>
          <a:blip r:embed="rId8"/>
          <a:stretch>
            <a:fillRect/>
          </a:stretch>
        </p:blipFill>
        <p:spPr>
          <a:xfrm>
            <a:off x="2803275" y="4131608"/>
            <a:ext cx="2549599" cy="2002142"/>
          </a:xfrm>
          <a:prstGeom prst="rect">
            <a:avLst/>
          </a:prstGeom>
        </p:spPr>
      </p:pic>
      <p:sp>
        <p:nvSpPr>
          <p:cNvPr id="8" name="Title 1">
            <a:extLst>
              <a:ext uri="{FF2B5EF4-FFF2-40B4-BE49-F238E27FC236}">
                <a16:creationId xmlns:a16="http://schemas.microsoft.com/office/drawing/2014/main" id="{E80169B0-FFFB-5133-137A-4AFB0E01FDDE}"/>
              </a:ext>
            </a:extLst>
          </p:cNvPr>
          <p:cNvSpPr txBox="1">
            <a:spLocks/>
          </p:cNvSpPr>
          <p:nvPr/>
        </p:nvSpPr>
        <p:spPr>
          <a:xfrm>
            <a:off x="405319" y="1276237"/>
            <a:ext cx="2947482" cy="46011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spc="-60" baseline="0">
                <a:solidFill>
                  <a:srgbClr val="FFFFFF"/>
                </a:solidFill>
                <a:latin typeface="+mj-lt"/>
                <a:ea typeface="+mj-ea"/>
                <a:cs typeface="+mj-cs"/>
              </a:defRPr>
            </a:lvl1pPr>
          </a:lstStyle>
          <a:p>
            <a:endParaRPr lang="en-US" dirty="0"/>
          </a:p>
        </p:txBody>
      </p:sp>
      <p:pic>
        <p:nvPicPr>
          <p:cNvPr id="15" name="Picture 14">
            <a:extLst>
              <a:ext uri="{FF2B5EF4-FFF2-40B4-BE49-F238E27FC236}">
                <a16:creationId xmlns:a16="http://schemas.microsoft.com/office/drawing/2014/main" id="{997C111D-2CB0-45C0-A2BE-7FEEA6B1FA11}"/>
              </a:ext>
            </a:extLst>
          </p:cNvPr>
          <p:cNvPicPr>
            <a:picLocks noChangeAspect="1"/>
          </p:cNvPicPr>
          <p:nvPr/>
        </p:nvPicPr>
        <p:blipFill>
          <a:blip r:embed="rId9" cstate="print"/>
          <a:stretch>
            <a:fillRect/>
          </a:stretch>
        </p:blipFill>
        <p:spPr>
          <a:xfrm>
            <a:off x="5529935" y="1276237"/>
            <a:ext cx="6256746" cy="4601183"/>
          </a:xfrm>
          <a:prstGeom prst="rect">
            <a:avLst/>
          </a:prstGeom>
        </p:spPr>
      </p:pic>
    </p:spTree>
    <p:extLst>
      <p:ext uri="{BB962C8B-B14F-4D97-AF65-F5344CB8AC3E}">
        <p14:creationId xmlns:p14="http://schemas.microsoft.com/office/powerpoint/2010/main" val="41192655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B51E6-2B20-A54E-8919-A39D5540335A}"/>
              </a:ext>
            </a:extLst>
          </p:cNvPr>
          <p:cNvSpPr>
            <a:spLocks noGrp="1"/>
          </p:cNvSpPr>
          <p:nvPr>
            <p:ph type="title"/>
          </p:nvPr>
        </p:nvSpPr>
        <p:spPr/>
        <p:txBody>
          <a:bodyPr/>
          <a:lstStyle/>
          <a:p>
            <a:r>
              <a:rPr lang="en-US" dirty="0"/>
              <a:t>Call to Action</a:t>
            </a:r>
          </a:p>
        </p:txBody>
      </p:sp>
      <p:pic>
        <p:nvPicPr>
          <p:cNvPr id="5" name="Content Placeholder 4">
            <a:extLst>
              <a:ext uri="{FF2B5EF4-FFF2-40B4-BE49-F238E27FC236}">
                <a16:creationId xmlns:a16="http://schemas.microsoft.com/office/drawing/2014/main" id="{304ED749-B583-4840-9142-C6544E545939}"/>
              </a:ext>
            </a:extLst>
          </p:cNvPr>
          <p:cNvPicPr>
            <a:picLocks noGrp="1" noChangeAspect="1"/>
          </p:cNvPicPr>
          <p:nvPr>
            <p:ph idx="1"/>
          </p:nvPr>
        </p:nvPicPr>
        <p:blipFill>
          <a:blip r:embed="rId3"/>
          <a:stretch>
            <a:fillRect/>
          </a:stretch>
        </p:blipFill>
        <p:spPr>
          <a:xfrm>
            <a:off x="4200040" y="194196"/>
            <a:ext cx="6788258" cy="6469607"/>
          </a:xfrm>
        </p:spPr>
      </p:pic>
    </p:spTree>
    <p:extLst>
      <p:ext uri="{BB962C8B-B14F-4D97-AF65-F5344CB8AC3E}">
        <p14:creationId xmlns:p14="http://schemas.microsoft.com/office/powerpoint/2010/main" val="2450370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BC4E9-A753-5F4B-9E4B-313865FDE209}"/>
              </a:ext>
            </a:extLst>
          </p:cNvPr>
          <p:cNvSpPr>
            <a:spLocks noGrp="1"/>
          </p:cNvSpPr>
          <p:nvPr>
            <p:ph type="title"/>
          </p:nvPr>
        </p:nvSpPr>
        <p:spPr/>
        <p:txBody>
          <a:bodyPr/>
          <a:lstStyle/>
          <a:p>
            <a:r>
              <a:rPr lang="en-US" dirty="0"/>
              <a:t>Call to Action</a:t>
            </a:r>
          </a:p>
        </p:txBody>
      </p:sp>
      <p:sp>
        <p:nvSpPr>
          <p:cNvPr id="3" name="Content Placeholder 2">
            <a:extLst>
              <a:ext uri="{FF2B5EF4-FFF2-40B4-BE49-F238E27FC236}">
                <a16:creationId xmlns:a16="http://schemas.microsoft.com/office/drawing/2014/main" id="{6F50CA5A-A2A0-F743-988B-F21F7D4FF8AD}"/>
              </a:ext>
            </a:extLst>
          </p:cNvPr>
          <p:cNvSpPr>
            <a:spLocks noGrp="1"/>
          </p:cNvSpPr>
          <p:nvPr>
            <p:ph idx="1"/>
          </p:nvPr>
        </p:nvSpPr>
        <p:spPr/>
        <p:txBody>
          <a:bodyPr/>
          <a:lstStyle/>
          <a:p>
            <a:pPr marL="0" indent="0">
              <a:buNone/>
            </a:pPr>
            <a:r>
              <a:rPr lang="en-US" dirty="0"/>
              <a:t>“Every academic discipline has its technical nomenclature. You who are in the field of psychology have given us a great word. It is the word maladjusted. … But on the other hand, I am sure that we will recognize that there are some things in our society, some things in our world, to which we should never be adjusted. … We must never adjust ourselves to racial discrimination and racial segregation. We must never adjust ourselves to religious bigotry. We must never adjust ourselves to economic conditions that take necessities from the many to give luxuries to the few. We must never adjust ourselves to the madness of militarism, and the self-defeating effects of physical violence.” </a:t>
            </a:r>
          </a:p>
          <a:p>
            <a:pPr marL="0" indent="0">
              <a:buNone/>
            </a:pPr>
            <a:r>
              <a:rPr lang="en-US" dirty="0"/>
              <a:t>Martin Luther King, Jr.</a:t>
            </a:r>
          </a:p>
        </p:txBody>
      </p:sp>
      <p:pic>
        <p:nvPicPr>
          <p:cNvPr id="4" name="Picture 3">
            <a:extLst>
              <a:ext uri="{FF2B5EF4-FFF2-40B4-BE49-F238E27FC236}">
                <a16:creationId xmlns:a16="http://schemas.microsoft.com/office/drawing/2014/main" id="{0A9B91A5-452E-1A4E-860E-73857DE94968}"/>
              </a:ext>
            </a:extLst>
          </p:cNvPr>
          <p:cNvPicPr>
            <a:picLocks noChangeAspect="1"/>
          </p:cNvPicPr>
          <p:nvPr/>
        </p:nvPicPr>
        <p:blipFill>
          <a:blip r:embed="rId3"/>
          <a:stretch>
            <a:fillRect/>
          </a:stretch>
        </p:blipFill>
        <p:spPr>
          <a:xfrm>
            <a:off x="139160" y="2254788"/>
            <a:ext cx="3175000" cy="736600"/>
          </a:xfrm>
          <a:prstGeom prst="rect">
            <a:avLst/>
          </a:prstGeom>
        </p:spPr>
      </p:pic>
    </p:spTree>
    <p:extLst>
      <p:ext uri="{BB962C8B-B14F-4D97-AF65-F5344CB8AC3E}">
        <p14:creationId xmlns:p14="http://schemas.microsoft.com/office/powerpoint/2010/main" val="69084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6982" y="2444845"/>
            <a:ext cx="9934812" cy="707886"/>
          </a:xfrm>
          <a:prstGeom prst="rect">
            <a:avLst/>
          </a:prstGeom>
          <a:noFill/>
        </p:spPr>
        <p:txBody>
          <a:bodyPr wrap="square" rtlCol="0">
            <a:spAutoFit/>
          </a:bodyPr>
          <a:lstStyle/>
          <a:p>
            <a:r>
              <a:rPr lang="en-US" sz="2000" dirty="0">
                <a:solidFill>
                  <a:srgbClr val="00B050"/>
                </a:solidFill>
              </a:rPr>
              <a:t>“From 2000-2020 </a:t>
            </a:r>
            <a:r>
              <a:rPr lang="en-US" sz="2000" b="1" dirty="0">
                <a:solidFill>
                  <a:srgbClr val="00B050"/>
                </a:solidFill>
              </a:rPr>
              <a:t>female suicide rates have more than tripled</a:t>
            </a:r>
            <a:r>
              <a:rPr lang="en-US" sz="2000" dirty="0">
                <a:solidFill>
                  <a:srgbClr val="00B050"/>
                </a:solidFill>
              </a:rPr>
              <a:t> for those aged 10-14 </a:t>
            </a:r>
          </a:p>
          <a:p>
            <a:r>
              <a:rPr lang="en-US" sz="2000" dirty="0">
                <a:solidFill>
                  <a:srgbClr val="00B050"/>
                </a:solidFill>
              </a:rPr>
              <a:t>and </a:t>
            </a:r>
            <a:r>
              <a:rPr lang="en-US" sz="2000" b="1" dirty="0">
                <a:solidFill>
                  <a:srgbClr val="00B050"/>
                </a:solidFill>
              </a:rPr>
              <a:t>have gone up 87% </a:t>
            </a:r>
            <a:r>
              <a:rPr lang="en-US" sz="2000" dirty="0">
                <a:solidFill>
                  <a:srgbClr val="00B050"/>
                </a:solidFill>
              </a:rPr>
              <a:t>for those aged 15-24” (CDC)</a:t>
            </a:r>
          </a:p>
        </p:txBody>
      </p:sp>
      <p:sp>
        <p:nvSpPr>
          <p:cNvPr id="3" name="TextBox 2"/>
          <p:cNvSpPr txBox="1"/>
          <p:nvPr/>
        </p:nvSpPr>
        <p:spPr>
          <a:xfrm>
            <a:off x="756052" y="1050225"/>
            <a:ext cx="11191525" cy="707886"/>
          </a:xfrm>
          <a:prstGeom prst="rect">
            <a:avLst/>
          </a:prstGeom>
          <a:noFill/>
        </p:spPr>
        <p:txBody>
          <a:bodyPr wrap="none" rtlCol="0">
            <a:spAutoFit/>
          </a:bodyPr>
          <a:lstStyle/>
          <a:p>
            <a:r>
              <a:rPr lang="en-US" sz="2000" dirty="0">
                <a:solidFill>
                  <a:schemeClr val="accent1"/>
                </a:solidFill>
              </a:rPr>
              <a:t>“Nationwide, almost one in five people (47.1 million) in the U.S. are living with a mental health condition. </a:t>
            </a:r>
          </a:p>
          <a:p>
            <a:r>
              <a:rPr lang="en-US" sz="2000" dirty="0">
                <a:solidFill>
                  <a:schemeClr val="accent1"/>
                </a:solidFill>
              </a:rPr>
              <a:t>That number </a:t>
            </a:r>
            <a:r>
              <a:rPr lang="en-US" sz="2000" b="1" dirty="0">
                <a:solidFill>
                  <a:schemeClr val="accent1"/>
                </a:solidFill>
              </a:rPr>
              <a:t>increased by about 1.5 million over last year’s report</a:t>
            </a:r>
            <a:r>
              <a:rPr lang="en-US" sz="2000" dirty="0">
                <a:solidFill>
                  <a:schemeClr val="accent1"/>
                </a:solidFill>
              </a:rPr>
              <a:t>” (Mental Health America)</a:t>
            </a:r>
          </a:p>
        </p:txBody>
      </p:sp>
      <p:sp>
        <p:nvSpPr>
          <p:cNvPr id="4" name="TextBox 3"/>
          <p:cNvSpPr txBox="1"/>
          <p:nvPr/>
        </p:nvSpPr>
        <p:spPr>
          <a:xfrm>
            <a:off x="917667" y="5816183"/>
            <a:ext cx="10709920" cy="707886"/>
          </a:xfrm>
          <a:prstGeom prst="rect">
            <a:avLst/>
          </a:prstGeom>
          <a:noFill/>
        </p:spPr>
        <p:txBody>
          <a:bodyPr wrap="none" rtlCol="0">
            <a:spAutoFit/>
          </a:bodyPr>
          <a:lstStyle/>
          <a:p>
            <a:r>
              <a:rPr lang="en-US" sz="2000" dirty="0"/>
              <a:t>“Overall, 57% of adults with a mental illness </a:t>
            </a:r>
            <a:r>
              <a:rPr lang="en-US" sz="2000" b="1" dirty="0"/>
              <a:t>receive no treatment </a:t>
            </a:r>
            <a:r>
              <a:rPr lang="en-US" sz="2000" dirty="0"/>
              <a:t>and 60% of youth with depression </a:t>
            </a:r>
          </a:p>
          <a:p>
            <a:r>
              <a:rPr lang="en-US" sz="2000" dirty="0"/>
              <a:t>do not receive any mental health treatment” (Mental Health America)</a:t>
            </a:r>
          </a:p>
        </p:txBody>
      </p:sp>
      <p:sp>
        <p:nvSpPr>
          <p:cNvPr id="5" name="TextBox 4"/>
          <p:cNvSpPr txBox="1"/>
          <p:nvPr/>
        </p:nvSpPr>
        <p:spPr>
          <a:xfrm>
            <a:off x="472504" y="4563110"/>
            <a:ext cx="11037189" cy="400110"/>
          </a:xfrm>
          <a:prstGeom prst="rect">
            <a:avLst/>
          </a:prstGeom>
          <a:noFill/>
        </p:spPr>
        <p:txBody>
          <a:bodyPr wrap="none" rtlCol="0">
            <a:spAutoFit/>
          </a:bodyPr>
          <a:lstStyle/>
          <a:p>
            <a:r>
              <a:rPr lang="en-US" sz="2000" dirty="0">
                <a:solidFill>
                  <a:srgbClr val="7030A0"/>
                </a:solidFill>
              </a:rPr>
              <a:t>“Rates of suicidal ideation are </a:t>
            </a:r>
            <a:r>
              <a:rPr lang="en-US" sz="2000" b="1" dirty="0">
                <a:solidFill>
                  <a:srgbClr val="7030A0"/>
                </a:solidFill>
              </a:rPr>
              <a:t>highest among youth, especially LGBTQ+ </a:t>
            </a:r>
            <a:r>
              <a:rPr lang="en-US" sz="2000" dirty="0">
                <a:solidFill>
                  <a:srgbClr val="7030A0"/>
                </a:solidFill>
              </a:rPr>
              <a:t>youth” (Mental Health America</a:t>
            </a:r>
            <a:r>
              <a:rPr lang="en-US" dirty="0">
                <a:solidFill>
                  <a:srgbClr val="7030A0"/>
                </a:solidFill>
              </a:rPr>
              <a:t>)</a:t>
            </a:r>
          </a:p>
        </p:txBody>
      </p:sp>
      <p:sp>
        <p:nvSpPr>
          <p:cNvPr id="6" name="TextBox 5"/>
          <p:cNvSpPr txBox="1"/>
          <p:nvPr/>
        </p:nvSpPr>
        <p:spPr>
          <a:xfrm>
            <a:off x="600498" y="5170598"/>
            <a:ext cx="11327781" cy="400110"/>
          </a:xfrm>
          <a:prstGeom prst="rect">
            <a:avLst/>
          </a:prstGeom>
          <a:noFill/>
        </p:spPr>
        <p:txBody>
          <a:bodyPr wrap="none" rtlCol="0">
            <a:spAutoFit/>
          </a:bodyPr>
          <a:lstStyle/>
          <a:p>
            <a:r>
              <a:rPr lang="en-US" sz="2000" dirty="0">
                <a:solidFill>
                  <a:srgbClr val="C00000"/>
                </a:solidFill>
              </a:rPr>
              <a:t>“The prevalence of any mental illness was </a:t>
            </a:r>
            <a:r>
              <a:rPr lang="en-US" sz="2000" b="1" dirty="0">
                <a:solidFill>
                  <a:srgbClr val="C00000"/>
                </a:solidFill>
              </a:rPr>
              <a:t>highest among the adults reporting two or more races</a:t>
            </a:r>
            <a:r>
              <a:rPr lang="en-US" sz="2000" dirty="0">
                <a:solidFill>
                  <a:srgbClr val="C00000"/>
                </a:solidFill>
              </a:rPr>
              <a:t>”  (NIMH</a:t>
            </a:r>
            <a:r>
              <a:rPr lang="en-US" sz="2000" dirty="0"/>
              <a:t>)</a:t>
            </a:r>
          </a:p>
        </p:txBody>
      </p:sp>
      <p:sp>
        <p:nvSpPr>
          <p:cNvPr id="7" name="TextBox 6"/>
          <p:cNvSpPr txBox="1"/>
          <p:nvPr/>
        </p:nvSpPr>
        <p:spPr>
          <a:xfrm>
            <a:off x="1889326" y="1906312"/>
            <a:ext cx="6524976" cy="400110"/>
          </a:xfrm>
          <a:prstGeom prst="rect">
            <a:avLst/>
          </a:prstGeom>
          <a:noFill/>
        </p:spPr>
        <p:txBody>
          <a:bodyPr wrap="square" rtlCol="0">
            <a:spAutoFit/>
          </a:bodyPr>
          <a:lstStyle/>
          <a:p>
            <a:r>
              <a:rPr lang="en-US" sz="2000" b="1" dirty="0">
                <a:solidFill>
                  <a:srgbClr val="FF0000"/>
                </a:solidFill>
              </a:rPr>
              <a:t>“</a:t>
            </a:r>
            <a:r>
              <a:rPr lang="en-US" sz="2000" dirty="0">
                <a:solidFill>
                  <a:srgbClr val="FF0000"/>
                </a:solidFill>
              </a:rPr>
              <a:t>Adolescent Mental Health </a:t>
            </a:r>
            <a:r>
              <a:rPr lang="en-US" sz="2000" b="1" dirty="0">
                <a:solidFill>
                  <a:srgbClr val="FF0000"/>
                </a:solidFill>
              </a:rPr>
              <a:t>Continues to Worsen</a:t>
            </a:r>
            <a:r>
              <a:rPr lang="en-US" sz="2000" dirty="0">
                <a:solidFill>
                  <a:srgbClr val="FF0000"/>
                </a:solidFill>
              </a:rPr>
              <a:t>”  (CDC)</a:t>
            </a:r>
          </a:p>
        </p:txBody>
      </p:sp>
      <p:sp>
        <p:nvSpPr>
          <p:cNvPr id="8" name="TextBox 7"/>
          <p:cNvSpPr txBox="1"/>
          <p:nvPr/>
        </p:nvSpPr>
        <p:spPr>
          <a:xfrm>
            <a:off x="917667" y="3301972"/>
            <a:ext cx="10868296" cy="1015663"/>
          </a:xfrm>
          <a:prstGeom prst="rect">
            <a:avLst/>
          </a:prstGeom>
          <a:noFill/>
        </p:spPr>
        <p:txBody>
          <a:bodyPr wrap="none" rtlCol="0">
            <a:spAutoFit/>
          </a:bodyPr>
          <a:lstStyle/>
          <a:p>
            <a:r>
              <a:rPr lang="en-US" sz="2000" dirty="0"/>
              <a:t>“Prevalence rates for youth psychopathology </a:t>
            </a:r>
            <a:r>
              <a:rPr lang="en-US" sz="2000" b="1" dirty="0"/>
              <a:t>have steadily increased </a:t>
            </a:r>
            <a:r>
              <a:rPr lang="en-US" sz="2000" dirty="0"/>
              <a:t>over the last two decades. </a:t>
            </a:r>
          </a:p>
          <a:p>
            <a:r>
              <a:rPr lang="en-US" sz="2000" b="1" dirty="0"/>
              <a:t>Youth from underserved families  </a:t>
            </a:r>
            <a:r>
              <a:rPr lang="en-US" sz="2000" dirty="0"/>
              <a:t>(e.g. racial/ethnic minority, rural, poor, gender, and sexual minority) </a:t>
            </a:r>
          </a:p>
          <a:p>
            <a:r>
              <a:rPr lang="en-US" sz="2000" dirty="0"/>
              <a:t>are </a:t>
            </a:r>
            <a:r>
              <a:rPr lang="en-US" sz="2000" b="1" dirty="0"/>
              <a:t>disparately impacted</a:t>
            </a:r>
            <a:r>
              <a:rPr lang="en-US" sz="2000" dirty="0"/>
              <a:t>…” (Cobb, 2022)</a:t>
            </a:r>
          </a:p>
        </p:txBody>
      </p:sp>
      <p:sp>
        <p:nvSpPr>
          <p:cNvPr id="9" name="TextBox 8"/>
          <p:cNvSpPr txBox="1"/>
          <p:nvPr/>
        </p:nvSpPr>
        <p:spPr>
          <a:xfrm>
            <a:off x="753023" y="194139"/>
            <a:ext cx="6605719" cy="707886"/>
          </a:xfrm>
          <a:prstGeom prst="rect">
            <a:avLst/>
          </a:prstGeom>
          <a:solidFill>
            <a:schemeClr val="accent1">
              <a:lumMod val="60000"/>
              <a:lumOff val="40000"/>
            </a:schemeClr>
          </a:solidFill>
        </p:spPr>
        <p:txBody>
          <a:bodyPr wrap="none" rtlCol="0">
            <a:spAutoFit/>
          </a:bodyPr>
          <a:lstStyle/>
          <a:p>
            <a:r>
              <a:rPr lang="en-US" sz="4000" dirty="0"/>
              <a:t>We’re not moving the needle…</a:t>
            </a:r>
          </a:p>
        </p:txBody>
      </p:sp>
    </p:spTree>
    <p:extLst>
      <p:ext uri="{BB962C8B-B14F-4D97-AF65-F5344CB8AC3E}">
        <p14:creationId xmlns:p14="http://schemas.microsoft.com/office/powerpoint/2010/main" val="259588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73D45-D8AF-DC4D-BA8F-B07A12C291FA}"/>
              </a:ext>
            </a:extLst>
          </p:cNvPr>
          <p:cNvSpPr>
            <a:spLocks noGrp="1"/>
          </p:cNvSpPr>
          <p:nvPr>
            <p:ph type="title"/>
          </p:nvPr>
        </p:nvSpPr>
        <p:spPr>
          <a:xfrm>
            <a:off x="269853" y="1767881"/>
            <a:ext cx="2947482" cy="4601183"/>
          </a:xfrm>
        </p:spPr>
        <p:txBody>
          <a:bodyPr>
            <a:normAutofit fontScale="90000"/>
          </a:bodyPr>
          <a:lstStyle/>
          <a:p>
            <a:r>
              <a:rPr lang="en-US" sz="2700" dirty="0"/>
              <a:t>“Surviving life’s hardest blows should not be celebrated — or expected. Recovery and reconciliation require reparations and resources. </a:t>
            </a:r>
            <a:r>
              <a:rPr lang="en-US" sz="2700" b="1" dirty="0"/>
              <a:t>To expect resilience without justice is simply to indifferently accept the status quo</a:t>
            </a:r>
            <a:r>
              <a:rPr lang="en-US" sz="2700" dirty="0"/>
              <a:t>.”</a:t>
            </a:r>
          </a:p>
        </p:txBody>
      </p:sp>
      <p:sp>
        <p:nvSpPr>
          <p:cNvPr id="3" name="Content Placeholder 2">
            <a:extLst>
              <a:ext uri="{FF2B5EF4-FFF2-40B4-BE49-F238E27FC236}">
                <a16:creationId xmlns:a16="http://schemas.microsoft.com/office/drawing/2014/main" id="{7A39F28F-C31F-094D-AB80-0A8DD779B690}"/>
              </a:ext>
            </a:extLst>
          </p:cNvPr>
          <p:cNvSpPr>
            <a:spLocks noGrp="1"/>
          </p:cNvSpPr>
          <p:nvPr>
            <p:ph idx="1"/>
          </p:nvPr>
        </p:nvSpPr>
        <p:spPr/>
        <p:txBody>
          <a:bodyPr numCol="1"/>
          <a:lstStyle/>
          <a:p>
            <a:pPr marL="0" indent="0">
              <a:buNone/>
            </a:pPr>
            <a:endParaRPr lang="en-US" dirty="0"/>
          </a:p>
          <a:p>
            <a:pPr marL="0" indent="0">
              <a:buNone/>
            </a:pPr>
            <a:endParaRPr lang="en-US" dirty="0"/>
          </a:p>
          <a:p>
            <a:pPr marL="0" indent="0">
              <a:buNone/>
            </a:pPr>
            <a:endParaRPr lang="en-US" dirty="0"/>
          </a:p>
        </p:txBody>
      </p:sp>
      <p:pic>
        <p:nvPicPr>
          <p:cNvPr id="4" name="Content Placeholder 4">
            <a:extLst>
              <a:ext uri="{FF2B5EF4-FFF2-40B4-BE49-F238E27FC236}">
                <a16:creationId xmlns:a16="http://schemas.microsoft.com/office/drawing/2014/main" id="{D8847A35-12A3-E841-9F62-AD96CC37164C}"/>
              </a:ext>
            </a:extLst>
          </p:cNvPr>
          <p:cNvPicPr>
            <a:picLocks noChangeAspect="1"/>
          </p:cNvPicPr>
          <p:nvPr/>
        </p:nvPicPr>
        <p:blipFill>
          <a:blip r:embed="rId3"/>
          <a:stretch>
            <a:fillRect/>
          </a:stretch>
        </p:blipFill>
        <p:spPr>
          <a:xfrm>
            <a:off x="4130016" y="1232325"/>
            <a:ext cx="6793704" cy="5121275"/>
          </a:xfrm>
          <a:prstGeom prst="rect">
            <a:avLst/>
          </a:prstGeom>
        </p:spPr>
      </p:pic>
      <p:pic>
        <p:nvPicPr>
          <p:cNvPr id="5" name="Picture 4">
            <a:extLst>
              <a:ext uri="{FF2B5EF4-FFF2-40B4-BE49-F238E27FC236}">
                <a16:creationId xmlns:a16="http://schemas.microsoft.com/office/drawing/2014/main" id="{28BDB2FA-056D-3849-B45B-E1161C0103C4}"/>
              </a:ext>
            </a:extLst>
          </p:cNvPr>
          <p:cNvPicPr>
            <a:picLocks noChangeAspect="1"/>
          </p:cNvPicPr>
          <p:nvPr/>
        </p:nvPicPr>
        <p:blipFill>
          <a:blip r:embed="rId4"/>
          <a:stretch>
            <a:fillRect/>
          </a:stretch>
        </p:blipFill>
        <p:spPr>
          <a:xfrm>
            <a:off x="7099483" y="414697"/>
            <a:ext cx="633520" cy="633520"/>
          </a:xfrm>
          <a:prstGeom prst="rect">
            <a:avLst/>
          </a:prstGeom>
        </p:spPr>
      </p:pic>
      <p:pic>
        <p:nvPicPr>
          <p:cNvPr id="9" name="Picture 8">
            <a:extLst>
              <a:ext uri="{FF2B5EF4-FFF2-40B4-BE49-F238E27FC236}">
                <a16:creationId xmlns:a16="http://schemas.microsoft.com/office/drawing/2014/main" id="{A72A3CF9-1C97-3B41-BD47-7A84B8EEBEAE}"/>
              </a:ext>
            </a:extLst>
          </p:cNvPr>
          <p:cNvPicPr>
            <a:picLocks noChangeAspect="1"/>
          </p:cNvPicPr>
          <p:nvPr/>
        </p:nvPicPr>
        <p:blipFill>
          <a:blip r:embed="rId5"/>
          <a:stretch>
            <a:fillRect/>
          </a:stretch>
        </p:blipFill>
        <p:spPr>
          <a:xfrm>
            <a:off x="0" y="113762"/>
            <a:ext cx="5181957" cy="2038435"/>
          </a:xfrm>
          <a:prstGeom prst="rect">
            <a:avLst/>
          </a:prstGeom>
        </p:spPr>
      </p:pic>
    </p:spTree>
    <p:extLst>
      <p:ext uri="{BB962C8B-B14F-4D97-AF65-F5344CB8AC3E}">
        <p14:creationId xmlns:p14="http://schemas.microsoft.com/office/powerpoint/2010/main" val="4034022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3A50-26FC-5A28-F815-C105FD989F38}"/>
              </a:ext>
            </a:extLst>
          </p:cNvPr>
          <p:cNvSpPr>
            <a:spLocks noGrp="1"/>
          </p:cNvSpPr>
          <p:nvPr>
            <p:ph type="title"/>
          </p:nvPr>
        </p:nvSpPr>
        <p:spPr>
          <a:xfrm>
            <a:off x="252919" y="1123837"/>
            <a:ext cx="3164838" cy="4601183"/>
          </a:xfrm>
        </p:spPr>
        <p:txBody>
          <a:bodyPr>
            <a:normAutofit/>
          </a:bodyPr>
          <a:lstStyle/>
          <a:p>
            <a:r>
              <a:rPr lang="en-US" sz="3600" b="1" i="1" dirty="0">
                <a:solidFill>
                  <a:schemeClr val="bg1"/>
                </a:solidFill>
                <a:latin typeface="+mj-lt"/>
                <a:ea typeface="Cambria"/>
                <a:cs typeface="Cambria"/>
              </a:rPr>
              <a:t>What if clinical science and </a:t>
            </a:r>
            <a:r>
              <a:rPr lang="en-US" b="1" i="1" dirty="0">
                <a:solidFill>
                  <a:schemeClr val="bg1"/>
                </a:solidFill>
                <a:ea typeface="Cambria"/>
                <a:cs typeface="Cambria"/>
              </a:rPr>
              <a:t>training were </a:t>
            </a:r>
            <a:r>
              <a:rPr lang="en-US" sz="3600" b="1" i="1" dirty="0">
                <a:solidFill>
                  <a:schemeClr val="bg1"/>
                </a:solidFill>
                <a:latin typeface="+mj-lt"/>
                <a:ea typeface="Cambria"/>
                <a:cs typeface="Cambria"/>
              </a:rPr>
              <a:t>centered on equity, justice, and healing?</a:t>
            </a:r>
            <a:endParaRPr lang="en-US" sz="3600" b="1" i="1" dirty="0">
              <a:solidFill>
                <a:schemeClr val="bg1"/>
              </a:solidFill>
              <a:latin typeface="Cambria"/>
              <a:cs typeface="Cambria"/>
            </a:endParaRPr>
          </a:p>
        </p:txBody>
      </p:sp>
      <p:pic>
        <p:nvPicPr>
          <p:cNvPr id="4" name="Picture 3">
            <a:extLst>
              <a:ext uri="{FF2B5EF4-FFF2-40B4-BE49-F238E27FC236}">
                <a16:creationId xmlns:a16="http://schemas.microsoft.com/office/drawing/2014/main" id="{8A1D0A23-8B9C-D81D-8914-7F4CD90878C1}"/>
              </a:ext>
            </a:extLst>
          </p:cNvPr>
          <p:cNvPicPr>
            <a:picLocks noChangeAspect="1"/>
          </p:cNvPicPr>
          <p:nvPr/>
        </p:nvPicPr>
        <p:blipFill>
          <a:blip r:embed="rId3" cstate="print"/>
          <a:stretch>
            <a:fillRect/>
          </a:stretch>
        </p:blipFill>
        <p:spPr>
          <a:xfrm>
            <a:off x="3869268" y="729208"/>
            <a:ext cx="3588489" cy="3588489"/>
          </a:xfrm>
          <a:prstGeom prst="rect">
            <a:avLst/>
          </a:prstGeom>
        </p:spPr>
      </p:pic>
      <p:pic>
        <p:nvPicPr>
          <p:cNvPr id="5" name="Picture 4">
            <a:extLst>
              <a:ext uri="{FF2B5EF4-FFF2-40B4-BE49-F238E27FC236}">
                <a16:creationId xmlns:a16="http://schemas.microsoft.com/office/drawing/2014/main" id="{E1A85638-DA32-A05F-5022-DAA54296B8FE}"/>
              </a:ext>
            </a:extLst>
          </p:cNvPr>
          <p:cNvPicPr>
            <a:picLocks noChangeAspect="1"/>
          </p:cNvPicPr>
          <p:nvPr/>
        </p:nvPicPr>
        <p:blipFill>
          <a:blip r:embed="rId4" cstate="print"/>
          <a:stretch>
            <a:fillRect/>
          </a:stretch>
        </p:blipFill>
        <p:spPr>
          <a:xfrm>
            <a:off x="7689615" y="729208"/>
            <a:ext cx="3765654" cy="2510436"/>
          </a:xfrm>
          <a:prstGeom prst="rect">
            <a:avLst/>
          </a:prstGeom>
        </p:spPr>
      </p:pic>
      <p:pic>
        <p:nvPicPr>
          <p:cNvPr id="6" name="Picture 5">
            <a:extLst>
              <a:ext uri="{FF2B5EF4-FFF2-40B4-BE49-F238E27FC236}">
                <a16:creationId xmlns:a16="http://schemas.microsoft.com/office/drawing/2014/main" id="{ABA3531C-B384-E928-4111-1E875A1558D7}"/>
              </a:ext>
            </a:extLst>
          </p:cNvPr>
          <p:cNvPicPr>
            <a:picLocks noChangeAspect="1"/>
          </p:cNvPicPr>
          <p:nvPr/>
        </p:nvPicPr>
        <p:blipFill>
          <a:blip r:embed="rId5"/>
          <a:stretch>
            <a:fillRect/>
          </a:stretch>
        </p:blipFill>
        <p:spPr>
          <a:xfrm>
            <a:off x="3775762" y="4452597"/>
            <a:ext cx="3775500" cy="2114280"/>
          </a:xfrm>
          <a:prstGeom prst="rect">
            <a:avLst/>
          </a:prstGeom>
        </p:spPr>
      </p:pic>
      <p:pic>
        <p:nvPicPr>
          <p:cNvPr id="7" name="Google Shape;68;p14">
            <a:extLst>
              <a:ext uri="{FF2B5EF4-FFF2-40B4-BE49-F238E27FC236}">
                <a16:creationId xmlns:a16="http://schemas.microsoft.com/office/drawing/2014/main" id="{BE78D64A-6237-1147-0EEE-64071D74B710}"/>
              </a:ext>
            </a:extLst>
          </p:cNvPr>
          <p:cNvPicPr preferRelativeResize="0">
            <a:picLocks noGrp="1"/>
          </p:cNvPicPr>
          <p:nvPr>
            <p:ph idx="1"/>
          </p:nvPr>
        </p:nvPicPr>
        <p:blipFill>
          <a:blip r:embed="rId6"/>
          <a:stretch>
            <a:fillRect/>
          </a:stretch>
        </p:blipFill>
        <p:spPr>
          <a:xfrm>
            <a:off x="7689615" y="3424428"/>
            <a:ext cx="3937808" cy="2859583"/>
          </a:xfrm>
          <a:prstGeom prst="rect">
            <a:avLst/>
          </a:prstGeom>
          <a:noFill/>
        </p:spPr>
      </p:pic>
    </p:spTree>
    <p:extLst>
      <p:ext uri="{BB962C8B-B14F-4D97-AF65-F5344CB8AC3E}">
        <p14:creationId xmlns:p14="http://schemas.microsoft.com/office/powerpoint/2010/main" val="2288545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6" name="Rectangle 15">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358473A-D38F-0DA5-F63F-1670303347E7}"/>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5900" spc="-100" dirty="0"/>
              <a:t>Justice-Centered Clinical Science</a:t>
            </a:r>
          </a:p>
        </p:txBody>
      </p:sp>
      <p:pic>
        <p:nvPicPr>
          <p:cNvPr id="7" name="Picture 6">
            <a:extLst>
              <a:ext uri="{FF2B5EF4-FFF2-40B4-BE49-F238E27FC236}">
                <a16:creationId xmlns:a16="http://schemas.microsoft.com/office/drawing/2014/main" id="{EAED3610-35F9-B835-1268-34FD138B3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006" y="602751"/>
            <a:ext cx="6033193" cy="3092010"/>
          </a:xfrm>
          <a:prstGeom prst="rect">
            <a:avLst/>
          </a:prstGeom>
        </p:spPr>
      </p:pic>
      <p:pic>
        <p:nvPicPr>
          <p:cNvPr id="4" name="Content Placeholder 4">
            <a:extLst>
              <a:ext uri="{FF2B5EF4-FFF2-40B4-BE49-F238E27FC236}">
                <a16:creationId xmlns:a16="http://schemas.microsoft.com/office/drawing/2014/main" id="{B0269370-67EF-818B-897A-E4C1ECB68D3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817204" y="71662"/>
            <a:ext cx="4652412" cy="4245325"/>
          </a:xfrm>
          <a:prstGeom prst="rect">
            <a:avLst/>
          </a:prstGeom>
        </p:spPr>
      </p:pic>
    </p:spTree>
    <p:extLst>
      <p:ext uri="{BB962C8B-B14F-4D97-AF65-F5344CB8AC3E}">
        <p14:creationId xmlns:p14="http://schemas.microsoft.com/office/powerpoint/2010/main" val="299524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1AB44-E28D-BCAF-7FF2-A55664E0437E}"/>
              </a:ext>
            </a:extLst>
          </p:cNvPr>
          <p:cNvSpPr>
            <a:spLocks noGrp="1"/>
          </p:cNvSpPr>
          <p:nvPr>
            <p:ph type="title"/>
          </p:nvPr>
        </p:nvSpPr>
        <p:spPr/>
        <p:txBody>
          <a:bodyPr/>
          <a:lstStyle/>
          <a:p>
            <a:r>
              <a:rPr lang="en-US" dirty="0"/>
              <a:t>American Psychologist </a:t>
            </a:r>
            <a:br>
              <a:rPr lang="en-US" dirty="0"/>
            </a:br>
            <a:r>
              <a:rPr lang="en-US" dirty="0"/>
              <a:t>2019 Special Issue: Racial Trauma: Theory, Research, and Healing</a:t>
            </a:r>
          </a:p>
        </p:txBody>
      </p:sp>
      <p:pic>
        <p:nvPicPr>
          <p:cNvPr id="16" name="Picture 15" descr="Text, letter&#10;&#10;Description automatically generated">
            <a:extLst>
              <a:ext uri="{FF2B5EF4-FFF2-40B4-BE49-F238E27FC236}">
                <a16:creationId xmlns:a16="http://schemas.microsoft.com/office/drawing/2014/main" id="{B91CF5E0-3A1D-B9D4-EC71-EAEC4CA9327C}"/>
              </a:ext>
            </a:extLst>
          </p:cNvPr>
          <p:cNvPicPr>
            <a:picLocks noChangeAspect="1"/>
          </p:cNvPicPr>
          <p:nvPr/>
        </p:nvPicPr>
        <p:blipFill>
          <a:blip r:embed="rId3"/>
          <a:stretch>
            <a:fillRect/>
          </a:stretch>
        </p:blipFill>
        <p:spPr>
          <a:xfrm>
            <a:off x="3530600" y="2319771"/>
            <a:ext cx="7772400" cy="3103684"/>
          </a:xfrm>
          <a:prstGeom prst="rect">
            <a:avLst/>
          </a:prstGeom>
        </p:spPr>
      </p:pic>
      <p:pic>
        <p:nvPicPr>
          <p:cNvPr id="18" name="Picture 17" descr="Text&#10;&#10;Description automatically generated with medium confidence">
            <a:extLst>
              <a:ext uri="{FF2B5EF4-FFF2-40B4-BE49-F238E27FC236}">
                <a16:creationId xmlns:a16="http://schemas.microsoft.com/office/drawing/2014/main" id="{817F2181-94E6-4080-89E4-BD5BC39235E6}"/>
              </a:ext>
            </a:extLst>
          </p:cNvPr>
          <p:cNvPicPr>
            <a:picLocks noChangeAspect="1"/>
          </p:cNvPicPr>
          <p:nvPr/>
        </p:nvPicPr>
        <p:blipFill>
          <a:blip r:embed="rId4"/>
          <a:stretch>
            <a:fillRect/>
          </a:stretch>
        </p:blipFill>
        <p:spPr>
          <a:xfrm>
            <a:off x="3761316" y="4766560"/>
            <a:ext cx="7772400" cy="1329489"/>
          </a:xfrm>
          <a:prstGeom prst="rect">
            <a:avLst/>
          </a:prstGeom>
        </p:spPr>
      </p:pic>
      <p:pic>
        <p:nvPicPr>
          <p:cNvPr id="34" name="Picture 33">
            <a:extLst>
              <a:ext uri="{FF2B5EF4-FFF2-40B4-BE49-F238E27FC236}">
                <a16:creationId xmlns:a16="http://schemas.microsoft.com/office/drawing/2014/main" id="{D0A4C7CC-AF2B-6D22-4B25-245B7FC124D2}"/>
              </a:ext>
            </a:extLst>
          </p:cNvPr>
          <p:cNvPicPr>
            <a:picLocks noChangeAspect="1"/>
          </p:cNvPicPr>
          <p:nvPr/>
        </p:nvPicPr>
        <p:blipFill>
          <a:blip r:embed="rId5"/>
          <a:stretch>
            <a:fillRect/>
          </a:stretch>
        </p:blipFill>
        <p:spPr>
          <a:xfrm>
            <a:off x="3761316" y="3934692"/>
            <a:ext cx="7772400" cy="792151"/>
          </a:xfrm>
          <a:prstGeom prst="rect">
            <a:avLst/>
          </a:prstGeom>
        </p:spPr>
      </p:pic>
      <p:pic>
        <p:nvPicPr>
          <p:cNvPr id="4" name="Picture 3" descr="Text&#10;&#10;Description automatically generated">
            <a:extLst>
              <a:ext uri="{FF2B5EF4-FFF2-40B4-BE49-F238E27FC236}">
                <a16:creationId xmlns:a16="http://schemas.microsoft.com/office/drawing/2014/main" id="{31B6DDF4-BF91-1DB1-9433-A81BE7F13D32}"/>
              </a:ext>
            </a:extLst>
          </p:cNvPr>
          <p:cNvPicPr>
            <a:picLocks noChangeAspect="1"/>
          </p:cNvPicPr>
          <p:nvPr/>
        </p:nvPicPr>
        <p:blipFill>
          <a:blip r:embed="rId6"/>
          <a:stretch>
            <a:fillRect/>
          </a:stretch>
        </p:blipFill>
        <p:spPr>
          <a:xfrm>
            <a:off x="3761316" y="704850"/>
            <a:ext cx="7772400" cy="1614921"/>
          </a:xfrm>
          <a:prstGeom prst="rect">
            <a:avLst/>
          </a:prstGeom>
        </p:spPr>
      </p:pic>
    </p:spTree>
    <p:extLst>
      <p:ext uri="{BB962C8B-B14F-4D97-AF65-F5344CB8AC3E}">
        <p14:creationId xmlns:p14="http://schemas.microsoft.com/office/powerpoint/2010/main" val="3708269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27EE-81EE-07ED-C5AE-826DAE52C4DE}"/>
              </a:ext>
            </a:extLst>
          </p:cNvPr>
          <p:cNvSpPr>
            <a:spLocks noGrp="1"/>
          </p:cNvSpPr>
          <p:nvPr>
            <p:ph type="ctrTitle"/>
          </p:nvPr>
        </p:nvSpPr>
        <p:spPr/>
        <p:txBody>
          <a:bodyPr>
            <a:normAutofit/>
          </a:bodyPr>
          <a:lstStyle/>
          <a:p>
            <a:r>
              <a:rPr lang="en-US" dirty="0"/>
              <a:t>What is evidence?</a:t>
            </a:r>
          </a:p>
        </p:txBody>
      </p:sp>
      <p:sp>
        <p:nvSpPr>
          <p:cNvPr id="3" name="Subtitle 2">
            <a:extLst>
              <a:ext uri="{FF2B5EF4-FFF2-40B4-BE49-F238E27FC236}">
                <a16:creationId xmlns:a16="http://schemas.microsoft.com/office/drawing/2014/main" id="{E5D976AF-A835-1F7A-A573-A2DA9F2402A9}"/>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3338607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9268" y="871378"/>
            <a:ext cx="7498080" cy="1143000"/>
          </a:xfrm>
        </p:spPr>
        <p:txBody>
          <a:bodyPr>
            <a:normAutofit fontScale="90000"/>
          </a:bodyPr>
          <a:lstStyle/>
          <a:p>
            <a:r>
              <a:rPr lang="en-US" sz="2800" dirty="0">
                <a:solidFill>
                  <a:schemeClr val="tx1"/>
                </a:solidFill>
              </a:rPr>
              <a:t>Well-Established Psychosocial Interventions for Childhood Disorders </a:t>
            </a:r>
            <a:r>
              <a:rPr lang="en-US" sz="1600" dirty="0">
                <a:solidFill>
                  <a:schemeClr val="tx1"/>
                </a:solidFill>
              </a:rPr>
              <a:t>(Adapted from </a:t>
            </a:r>
            <a:r>
              <a:rPr lang="en-US" sz="1600" dirty="0" err="1">
                <a:solidFill>
                  <a:schemeClr val="tx1"/>
                </a:solidFill>
              </a:rPr>
              <a:t>Chambless</a:t>
            </a:r>
            <a:r>
              <a:rPr lang="en-US" sz="1600" dirty="0">
                <a:solidFill>
                  <a:schemeClr val="tx1"/>
                </a:solidFill>
              </a:rPr>
              <a:t>, 1996, p. 16, and the Task Force on Promotion &amp; Dissemination of Psychological Procedures, 1995, p. 21; cited in </a:t>
            </a:r>
            <a:r>
              <a:rPr lang="en-US" sz="1600" dirty="0" err="1">
                <a:solidFill>
                  <a:schemeClr val="tx1"/>
                </a:solidFill>
              </a:rPr>
              <a:t>Lonigan</a:t>
            </a:r>
            <a:r>
              <a:rPr lang="en-US" sz="1600" dirty="0">
                <a:solidFill>
                  <a:schemeClr val="tx1"/>
                </a:solidFill>
              </a:rPr>
              <a:t> et al., 1998)</a:t>
            </a:r>
          </a:p>
        </p:txBody>
      </p:sp>
      <p:sp>
        <p:nvSpPr>
          <p:cNvPr id="3" name="Content Placeholder 2"/>
          <p:cNvSpPr>
            <a:spLocks noGrp="1"/>
          </p:cNvSpPr>
          <p:nvPr>
            <p:ph idx="1"/>
          </p:nvPr>
        </p:nvSpPr>
        <p:spPr>
          <a:xfrm>
            <a:off x="3869268" y="1553655"/>
            <a:ext cx="7315200" cy="5120640"/>
          </a:xfrm>
        </p:spPr>
        <p:txBody>
          <a:bodyPr>
            <a:normAutofit/>
          </a:bodyPr>
          <a:lstStyle/>
          <a:p>
            <a:r>
              <a:rPr lang="en-US" dirty="0">
                <a:solidFill>
                  <a:schemeClr val="tx1"/>
                </a:solidFill>
              </a:rPr>
              <a:t>At least 2 well-conducted group-design studies, by different investigatory teams, showing treatment to be</a:t>
            </a:r>
          </a:p>
          <a:p>
            <a:pPr lvl="1"/>
            <a:r>
              <a:rPr lang="en-US" dirty="0">
                <a:solidFill>
                  <a:schemeClr val="tx1"/>
                </a:solidFill>
              </a:rPr>
              <a:t>Superior to pill placebo or alternative </a:t>
            </a:r>
            <a:r>
              <a:rPr lang="en-US" dirty="0" err="1">
                <a:solidFill>
                  <a:schemeClr val="tx1"/>
                </a:solidFill>
              </a:rPr>
              <a:t>tx</a:t>
            </a:r>
            <a:r>
              <a:rPr lang="en-US" dirty="0">
                <a:solidFill>
                  <a:schemeClr val="tx1"/>
                </a:solidFill>
              </a:rPr>
              <a:t> OR</a:t>
            </a:r>
          </a:p>
          <a:p>
            <a:pPr lvl="1"/>
            <a:r>
              <a:rPr lang="en-US" dirty="0">
                <a:solidFill>
                  <a:schemeClr val="tx1"/>
                </a:solidFill>
              </a:rPr>
              <a:t>Equivalent to an established </a:t>
            </a:r>
            <a:r>
              <a:rPr lang="en-US" dirty="0" err="1">
                <a:solidFill>
                  <a:schemeClr val="tx1"/>
                </a:solidFill>
              </a:rPr>
              <a:t>tx</a:t>
            </a:r>
            <a:r>
              <a:rPr lang="en-US" dirty="0">
                <a:solidFill>
                  <a:schemeClr val="tx1"/>
                </a:solidFill>
              </a:rPr>
              <a:t> in studies with adequate power OR</a:t>
            </a:r>
          </a:p>
          <a:p>
            <a:r>
              <a:rPr lang="en-US" dirty="0">
                <a:solidFill>
                  <a:schemeClr val="tx1"/>
                </a:solidFill>
              </a:rPr>
              <a:t>Large series of single-case design studies that</a:t>
            </a:r>
          </a:p>
          <a:p>
            <a:pPr lvl="1"/>
            <a:r>
              <a:rPr lang="en-US" dirty="0">
                <a:solidFill>
                  <a:schemeClr val="tx1"/>
                </a:solidFill>
              </a:rPr>
              <a:t>Use good experimental design AND</a:t>
            </a:r>
          </a:p>
          <a:p>
            <a:pPr lvl="1"/>
            <a:r>
              <a:rPr lang="en-US" dirty="0">
                <a:solidFill>
                  <a:schemeClr val="tx1"/>
                </a:solidFill>
              </a:rPr>
              <a:t>Compare </a:t>
            </a:r>
            <a:r>
              <a:rPr lang="en-US" dirty="0" err="1">
                <a:solidFill>
                  <a:schemeClr val="tx1"/>
                </a:solidFill>
              </a:rPr>
              <a:t>tx</a:t>
            </a:r>
            <a:r>
              <a:rPr lang="en-US" dirty="0">
                <a:solidFill>
                  <a:schemeClr val="tx1"/>
                </a:solidFill>
              </a:rPr>
              <a:t> to another </a:t>
            </a:r>
            <a:r>
              <a:rPr lang="en-US" dirty="0" err="1">
                <a:solidFill>
                  <a:schemeClr val="tx1"/>
                </a:solidFill>
              </a:rPr>
              <a:t>tx</a:t>
            </a:r>
            <a:r>
              <a:rPr lang="en-US" dirty="0">
                <a:solidFill>
                  <a:schemeClr val="tx1"/>
                </a:solidFill>
              </a:rPr>
              <a:t> AND</a:t>
            </a:r>
          </a:p>
          <a:p>
            <a:r>
              <a:rPr lang="en-US" dirty="0">
                <a:solidFill>
                  <a:schemeClr val="tx1"/>
                </a:solidFill>
              </a:rPr>
              <a:t>Manuals for intervention preferred AND</a:t>
            </a:r>
          </a:p>
          <a:p>
            <a:r>
              <a:rPr lang="en-US" dirty="0">
                <a:solidFill>
                  <a:schemeClr val="tx1"/>
                </a:solidFill>
              </a:rPr>
              <a:t>Sample characteristics clearly specified</a:t>
            </a:r>
          </a:p>
          <a:p>
            <a:pPr lvl="1"/>
            <a:endParaRPr lang="en-US" dirty="0"/>
          </a:p>
        </p:txBody>
      </p:sp>
    </p:spTree>
    <p:extLst>
      <p:ext uri="{BB962C8B-B14F-4D97-AF65-F5344CB8AC3E}">
        <p14:creationId xmlns:p14="http://schemas.microsoft.com/office/powerpoint/2010/main" val="1909337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B086509-1281-468A-AAAC-1BBEDAE75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EA73850-2107-4E65-85FE-EDD3F45FC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2000"/>
            <a:ext cx="4053525" cy="533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14ABB06-3C98-2521-344D-413F84677814}"/>
              </a:ext>
            </a:extLst>
          </p:cNvPr>
          <p:cNvSpPr>
            <a:spLocks noGrp="1"/>
          </p:cNvSpPr>
          <p:nvPr>
            <p:ph type="title"/>
          </p:nvPr>
        </p:nvSpPr>
        <p:spPr>
          <a:xfrm>
            <a:off x="252919" y="1123837"/>
            <a:ext cx="3616348" cy="1322637"/>
          </a:xfrm>
        </p:spPr>
        <p:txBody>
          <a:bodyPr>
            <a:normAutofit/>
          </a:bodyPr>
          <a:lstStyle/>
          <a:p>
            <a:r>
              <a:rPr lang="en-US"/>
              <a:t> </a:t>
            </a:r>
          </a:p>
        </p:txBody>
      </p:sp>
      <p:sp>
        <p:nvSpPr>
          <p:cNvPr id="3" name="Content Placeholder 2">
            <a:extLst>
              <a:ext uri="{FF2B5EF4-FFF2-40B4-BE49-F238E27FC236}">
                <a16:creationId xmlns:a16="http://schemas.microsoft.com/office/drawing/2014/main" id="{862E72C3-5A33-410C-63BE-E992F41E2F86}"/>
              </a:ext>
            </a:extLst>
          </p:cNvPr>
          <p:cNvSpPr>
            <a:spLocks noGrp="1"/>
          </p:cNvSpPr>
          <p:nvPr>
            <p:ph idx="1"/>
          </p:nvPr>
        </p:nvSpPr>
        <p:spPr>
          <a:xfrm>
            <a:off x="129796" y="1123838"/>
            <a:ext cx="3739470" cy="4827512"/>
          </a:xfrm>
        </p:spPr>
        <p:txBody>
          <a:bodyPr anchor="t">
            <a:normAutofit fontScale="55000" lnSpcReduction="20000"/>
          </a:bodyPr>
          <a:lstStyle/>
          <a:p>
            <a:r>
              <a:rPr lang="ja-JP" altLang="en-US" sz="5800">
                <a:solidFill>
                  <a:srgbClr val="FFFFFF"/>
                </a:solidFill>
                <a:latin typeface="Constantia" charset="0"/>
              </a:rPr>
              <a:t>“</a:t>
            </a:r>
            <a:r>
              <a:rPr lang="en-US" altLang="ja-JP" sz="5800" dirty="0">
                <a:solidFill>
                  <a:srgbClr val="FFFFFF"/>
                </a:solidFill>
                <a:latin typeface="Constantia" charset="0"/>
              </a:rPr>
              <a:t>. . . 10,000 participants in RCTs for major psychiatric disorders since 1986 with only 561 African Americans, 99 Latinos, 11 Asian Americans, and 0 Native Americans . . .</a:t>
            </a:r>
            <a:r>
              <a:rPr lang="ja-JP" altLang="en-US" sz="5800" b="1">
                <a:solidFill>
                  <a:srgbClr val="FFFFFF"/>
                </a:solidFill>
                <a:latin typeface="Constantia" charset="0"/>
              </a:rPr>
              <a:t>”</a:t>
            </a:r>
            <a:r>
              <a:rPr lang="en-US" altLang="ja-JP" sz="3200" dirty="0">
                <a:solidFill>
                  <a:srgbClr val="FFFFFF"/>
                </a:solidFill>
                <a:latin typeface="Constantia" charset="0"/>
              </a:rPr>
              <a:t> (Miranda et al., 2003)</a:t>
            </a:r>
          </a:p>
          <a:p>
            <a:endParaRPr lang="en-US" dirty="0">
              <a:solidFill>
                <a:srgbClr val="FFFFFF"/>
              </a:solidFill>
            </a:endParaRPr>
          </a:p>
        </p:txBody>
      </p:sp>
      <p:pic>
        <p:nvPicPr>
          <p:cNvPr id="5" name="Content Placeholder 4">
            <a:extLst>
              <a:ext uri="{FF2B5EF4-FFF2-40B4-BE49-F238E27FC236}">
                <a16:creationId xmlns:a16="http://schemas.microsoft.com/office/drawing/2014/main" id="{C77875D7-FB9C-0774-B034-9B61D08E18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6649" y="224054"/>
            <a:ext cx="5404986" cy="4067251"/>
          </a:xfrm>
          <a:prstGeom prst="rect">
            <a:avLst/>
          </a:prstGeom>
        </p:spPr>
      </p:pic>
      <p:pic>
        <p:nvPicPr>
          <p:cNvPr id="4" name="Content Placeholder 4">
            <a:extLst>
              <a:ext uri="{FF2B5EF4-FFF2-40B4-BE49-F238E27FC236}">
                <a16:creationId xmlns:a16="http://schemas.microsoft.com/office/drawing/2014/main" id="{A3B31EC4-24B8-63C3-34EE-972AE3D9A5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0561" y="2803959"/>
            <a:ext cx="5148519" cy="3835645"/>
          </a:xfrm>
          <a:prstGeom prst="rect">
            <a:avLst/>
          </a:prstGeom>
        </p:spPr>
      </p:pic>
    </p:spTree>
    <p:extLst>
      <p:ext uri="{BB962C8B-B14F-4D97-AF65-F5344CB8AC3E}">
        <p14:creationId xmlns:p14="http://schemas.microsoft.com/office/powerpoint/2010/main" val="28510888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F3438-400D-F37D-3DD6-5343939D020A}"/>
              </a:ext>
            </a:extLst>
          </p:cNvPr>
          <p:cNvSpPr>
            <a:spLocks noGrp="1"/>
          </p:cNvSpPr>
          <p:nvPr>
            <p:ph type="title"/>
          </p:nvPr>
        </p:nvSpPr>
        <p:spPr/>
        <p:txBody>
          <a:bodyPr/>
          <a:lstStyle/>
          <a:p>
            <a:r>
              <a:rPr lang="en-US" dirty="0"/>
              <a:t>Evidence fails to represent patients, providers, and settings of community mental health</a:t>
            </a:r>
            <a:br>
              <a:rPr lang="en-US" dirty="0"/>
            </a:br>
            <a:r>
              <a:rPr lang="en-US" sz="2800" dirty="0"/>
              <a:t>(Weisz et al., 2005)</a:t>
            </a:r>
          </a:p>
        </p:txBody>
      </p:sp>
      <p:graphicFrame>
        <p:nvGraphicFramePr>
          <p:cNvPr id="4" name="Object 4">
            <a:extLst>
              <a:ext uri="{FF2B5EF4-FFF2-40B4-BE49-F238E27FC236}">
                <a16:creationId xmlns:a16="http://schemas.microsoft.com/office/drawing/2014/main" id="{BADF08E1-7958-2841-503B-56BDA31CA7C8}"/>
              </a:ext>
            </a:extLst>
          </p:cNvPr>
          <p:cNvGraphicFramePr>
            <a:graphicFrameLocks noGrp="1" noChangeAspect="1"/>
          </p:cNvGraphicFramePr>
          <p:nvPr>
            <p:ph idx="1"/>
            <p:extLst>
              <p:ext uri="{D42A27DB-BD31-4B8C-83A1-F6EECF244321}">
                <p14:modId xmlns:p14="http://schemas.microsoft.com/office/powerpoint/2010/main" val="4056919750"/>
              </p:ext>
            </p:extLst>
          </p:nvPr>
        </p:nvGraphicFramePr>
        <p:xfrm>
          <a:off x="4197146" y="228687"/>
          <a:ext cx="7134371" cy="3777019"/>
        </p:xfrm>
        <a:graphic>
          <a:graphicData uri="http://schemas.openxmlformats.org/presentationml/2006/ole">
            <mc:AlternateContent xmlns:mc="http://schemas.openxmlformats.org/markup-compatibility/2006">
              <mc:Choice xmlns:v="urn:schemas-microsoft-com:vml" Requires="v">
                <p:oleObj name="Chart" r:id="rId3" imgW="7772400" imgH="4114800" progId="MSGraph.Chart.8">
                  <p:embed followColorScheme="full"/>
                </p:oleObj>
              </mc:Choice>
              <mc:Fallback>
                <p:oleObj name="Chart" r:id="rId3" imgW="7772400" imgH="4114800" progId="MSGraph.Chart.8">
                  <p:embed followColorScheme="full"/>
                  <p:pic>
                    <p:nvPicPr>
                      <p:cNvPr id="4" name="Object 4">
                        <a:extLst>
                          <a:ext uri="{FF2B5EF4-FFF2-40B4-BE49-F238E27FC236}">
                            <a16:creationId xmlns:a16="http://schemas.microsoft.com/office/drawing/2014/main" id="{BADF08E1-7958-2841-503B-56BDA31CA7C8}"/>
                          </a:ext>
                        </a:extLst>
                      </p:cNvPr>
                      <p:cNvPicPr>
                        <a:picLocks noChangeAspect="1" noChangeArrowheads="1"/>
                      </p:cNvPicPr>
                      <p:nvPr/>
                    </p:nvPicPr>
                    <p:blipFill>
                      <a:blip r:embed="rId4"/>
                      <a:srcRect/>
                      <a:stretch>
                        <a:fillRect/>
                      </a:stretch>
                    </p:blipFill>
                    <p:spPr bwMode="auto">
                      <a:xfrm>
                        <a:off x="4197146" y="228687"/>
                        <a:ext cx="7134371" cy="37770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5" name="Object 4">
            <a:extLst>
              <a:ext uri="{FF2B5EF4-FFF2-40B4-BE49-F238E27FC236}">
                <a16:creationId xmlns:a16="http://schemas.microsoft.com/office/drawing/2014/main" id="{CAF65078-3F70-01AC-800B-3CA6F1C8CB53}"/>
              </a:ext>
            </a:extLst>
          </p:cNvPr>
          <p:cNvGraphicFramePr>
            <a:graphicFrameLocks noChangeAspect="1"/>
          </p:cNvGraphicFramePr>
          <p:nvPr>
            <p:extLst>
              <p:ext uri="{D42A27DB-BD31-4B8C-83A1-F6EECF244321}">
                <p14:modId xmlns:p14="http://schemas.microsoft.com/office/powerpoint/2010/main" val="1582468497"/>
              </p:ext>
            </p:extLst>
          </p:nvPr>
        </p:nvGraphicFramePr>
        <p:xfrm>
          <a:off x="5065529" y="4005706"/>
          <a:ext cx="5397604" cy="2852294"/>
        </p:xfrm>
        <a:graphic>
          <a:graphicData uri="http://schemas.openxmlformats.org/presentationml/2006/ole">
            <mc:AlternateContent xmlns:mc="http://schemas.openxmlformats.org/markup-compatibility/2006">
              <mc:Choice xmlns:v="urn:schemas-microsoft-com:vml" Requires="v">
                <p:oleObj name="Chart" r:id="rId5" imgW="7772400" imgH="4114800" progId="MSGraph.Chart.8">
                  <p:embed followColorScheme="full"/>
                </p:oleObj>
              </mc:Choice>
              <mc:Fallback>
                <p:oleObj name="Chart" r:id="rId5" imgW="7772400" imgH="4114800" progId="MSGraph.Chart.8">
                  <p:embed followColorScheme="full"/>
                  <p:pic>
                    <p:nvPicPr>
                      <p:cNvPr id="5" name="Object 4">
                        <a:extLst>
                          <a:ext uri="{FF2B5EF4-FFF2-40B4-BE49-F238E27FC236}">
                            <a16:creationId xmlns:a16="http://schemas.microsoft.com/office/drawing/2014/main" id="{CAF65078-3F70-01AC-800B-3CA6F1C8CB53}"/>
                          </a:ext>
                        </a:extLst>
                      </p:cNvPr>
                      <p:cNvPicPr>
                        <a:picLocks noChangeAspect="1" noChangeArrowheads="1"/>
                      </p:cNvPicPr>
                      <p:nvPr/>
                    </p:nvPicPr>
                    <p:blipFill>
                      <a:blip r:embed="rId6"/>
                      <a:srcRect/>
                      <a:stretch>
                        <a:fillRect/>
                      </a:stretch>
                    </p:blipFill>
                    <p:spPr bwMode="auto">
                      <a:xfrm>
                        <a:off x="5065529" y="4005706"/>
                        <a:ext cx="5397604" cy="28522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170000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0B248-FE52-6440-B7DA-3CE51E6CC0AC}"/>
              </a:ext>
            </a:extLst>
          </p:cNvPr>
          <p:cNvSpPr>
            <a:spLocks noGrp="1"/>
          </p:cNvSpPr>
          <p:nvPr>
            <p:ph type="title"/>
          </p:nvPr>
        </p:nvSpPr>
        <p:spPr/>
        <p:txBody>
          <a:bodyPr/>
          <a:lstStyle/>
          <a:p>
            <a:r>
              <a:rPr lang="en-US" dirty="0"/>
              <a:t>The </a:t>
            </a:r>
            <a:br>
              <a:rPr lang="en-US" dirty="0"/>
            </a:br>
            <a:r>
              <a:rPr lang="en-US" dirty="0"/>
              <a:t>Coral </a:t>
            </a:r>
            <a:br>
              <a:rPr lang="en-US" dirty="0"/>
            </a:br>
            <a:r>
              <a:rPr lang="en-US" dirty="0"/>
              <a:t>Reef</a:t>
            </a:r>
            <a:br>
              <a:rPr lang="en-US" dirty="0"/>
            </a:br>
            <a:r>
              <a:rPr lang="en-US" dirty="0"/>
              <a:t>Crisis</a:t>
            </a:r>
            <a:br>
              <a:rPr lang="en-US" dirty="0"/>
            </a:br>
            <a:endParaRPr lang="en-US" dirty="0"/>
          </a:p>
        </p:txBody>
      </p:sp>
      <p:sp>
        <p:nvSpPr>
          <p:cNvPr id="3" name="Content Placeholder 2">
            <a:extLst>
              <a:ext uri="{FF2B5EF4-FFF2-40B4-BE49-F238E27FC236}">
                <a16:creationId xmlns:a16="http://schemas.microsoft.com/office/drawing/2014/main" id="{A89A5F66-66A1-434A-9C24-5D4DD378E724}"/>
              </a:ext>
            </a:extLst>
          </p:cNvPr>
          <p:cNvSpPr>
            <a:spLocks noGrp="1"/>
          </p:cNvSpPr>
          <p:nvPr>
            <p:ph idx="1"/>
          </p:nvPr>
        </p:nvSpPr>
        <p:spPr/>
        <p:txBody>
          <a:bodyPr/>
          <a:lstStyle/>
          <a:p>
            <a:pPr marL="0" indent="0">
              <a:buNone/>
            </a:pPr>
            <a:r>
              <a:rPr lang="en-US" sz="2800" dirty="0">
                <a:solidFill>
                  <a:schemeClr val="tx2"/>
                </a:solidFill>
              </a:rPr>
              <a:t>“We can create the most super coral in the world, but if we can’t swamp the system with them, it’s not going to work” Tom Moore, Coral Reef Restoration Lead at the National Oceanic and Atmospheric Administration, 11/22/2019</a:t>
            </a:r>
          </a:p>
          <a:p>
            <a:pPr marL="0" indent="0">
              <a:buNone/>
            </a:pPr>
            <a:endParaRPr lang="en-US" dirty="0"/>
          </a:p>
          <a:p>
            <a:endParaRPr lang="en-US" dirty="0"/>
          </a:p>
        </p:txBody>
      </p:sp>
      <p:pic>
        <p:nvPicPr>
          <p:cNvPr id="4" name="Picture 3">
            <a:extLst>
              <a:ext uri="{FF2B5EF4-FFF2-40B4-BE49-F238E27FC236}">
                <a16:creationId xmlns:a16="http://schemas.microsoft.com/office/drawing/2014/main" id="{4D770B97-1B74-0448-8255-E539E04886B0}"/>
              </a:ext>
            </a:extLst>
          </p:cNvPr>
          <p:cNvPicPr>
            <a:picLocks noChangeAspect="1"/>
          </p:cNvPicPr>
          <p:nvPr/>
        </p:nvPicPr>
        <p:blipFill>
          <a:blip r:embed="rId3"/>
          <a:stretch>
            <a:fillRect/>
          </a:stretch>
        </p:blipFill>
        <p:spPr>
          <a:xfrm>
            <a:off x="0" y="4742481"/>
            <a:ext cx="12192000" cy="2078423"/>
          </a:xfrm>
          <a:prstGeom prst="rect">
            <a:avLst/>
          </a:prstGeom>
        </p:spPr>
      </p:pic>
    </p:spTree>
    <p:extLst>
      <p:ext uri="{BB962C8B-B14F-4D97-AF65-F5344CB8AC3E}">
        <p14:creationId xmlns:p14="http://schemas.microsoft.com/office/powerpoint/2010/main" val="2036078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 we expanded our research questions, designs, and methods?</a:t>
            </a:r>
            <a:br>
              <a:rPr lang="en-US" dirty="0"/>
            </a:br>
            <a:endParaRPr lang="en-US" dirty="0"/>
          </a:p>
        </p:txBody>
      </p:sp>
      <p:sp>
        <p:nvSpPr>
          <p:cNvPr id="4" name="Rectangle 3">
            <a:extLst>
              <a:ext uri="{FF2B5EF4-FFF2-40B4-BE49-F238E27FC236}">
                <a16:creationId xmlns:a16="http://schemas.microsoft.com/office/drawing/2014/main" id="{92E5A8E9-E96C-A7EC-EA81-F51827797DAF}"/>
              </a:ext>
            </a:extLst>
          </p:cNvPr>
          <p:cNvSpPr/>
          <p:nvPr/>
        </p:nvSpPr>
        <p:spPr>
          <a:xfrm>
            <a:off x="3899247" y="875798"/>
            <a:ext cx="7733120" cy="1436082"/>
          </a:xfrm>
          <a:prstGeom prst="rect">
            <a:avLst/>
          </a:prstGeom>
          <a:solidFill>
            <a:schemeClr val="bg1">
              <a:lumMod val="8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ysClr val="windowText" lastClr="000000"/>
                </a:solidFill>
              </a:rPr>
              <a:t>Efficacy: </a:t>
            </a:r>
            <a:r>
              <a:rPr lang="en-US" sz="1800" i="1" dirty="0">
                <a:solidFill>
                  <a:sysClr val="windowText" lastClr="000000"/>
                </a:solidFill>
              </a:rPr>
              <a:t>To what extent does treatment reduce symptoms in a lab?</a:t>
            </a:r>
          </a:p>
          <a:p>
            <a:r>
              <a:rPr lang="en-US" dirty="0">
                <a:solidFill>
                  <a:sysClr val="windowText" lastClr="000000"/>
                </a:solidFill>
              </a:rPr>
              <a:t>Effectiveness: </a:t>
            </a:r>
            <a:r>
              <a:rPr lang="en-US" sz="1800" i="1" dirty="0">
                <a:solidFill>
                  <a:sysClr val="windowText" lastClr="000000"/>
                </a:solidFill>
              </a:rPr>
              <a:t>To what extent does treatment improve functioning in routine care?</a:t>
            </a:r>
          </a:p>
          <a:p>
            <a:r>
              <a:rPr lang="en-US" dirty="0">
                <a:solidFill>
                  <a:sysClr val="windowText" lastClr="000000"/>
                </a:solidFill>
              </a:rPr>
              <a:t>Mechanisms: </a:t>
            </a:r>
            <a:r>
              <a:rPr lang="en-US" sz="1800" i="1" dirty="0">
                <a:solidFill>
                  <a:sysClr val="windowText" lastClr="000000"/>
                </a:solidFill>
              </a:rPr>
              <a:t>What factors contribute to improved outcomes?</a:t>
            </a:r>
          </a:p>
        </p:txBody>
      </p:sp>
      <p:sp>
        <p:nvSpPr>
          <p:cNvPr id="5" name="Rectangle 4">
            <a:extLst>
              <a:ext uri="{FF2B5EF4-FFF2-40B4-BE49-F238E27FC236}">
                <a16:creationId xmlns:a16="http://schemas.microsoft.com/office/drawing/2014/main" id="{84861CF8-0ABB-A5FC-1425-75FEE140B67F}"/>
              </a:ext>
            </a:extLst>
          </p:cNvPr>
          <p:cNvSpPr/>
          <p:nvPr/>
        </p:nvSpPr>
        <p:spPr>
          <a:xfrm>
            <a:off x="3899247" y="2602257"/>
            <a:ext cx="7733120" cy="31227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400" b="1" dirty="0"/>
              <a:t>Dissemination Science</a:t>
            </a:r>
            <a:r>
              <a:rPr lang="en-US" sz="2400" dirty="0"/>
              <a:t>: How do we move knowledge from here to there most efficiently, at lowest cost, with greatest impact? </a:t>
            </a:r>
            <a:r>
              <a:rPr lang="en-US" sz="2400" i="1" dirty="0"/>
              <a:t>E.g., Social networks, social capital, social marketing</a:t>
            </a:r>
          </a:p>
          <a:p>
            <a:endParaRPr lang="en-US" sz="1100" i="1" dirty="0"/>
          </a:p>
          <a:p>
            <a:r>
              <a:rPr lang="en-US" sz="2400" b="1" dirty="0"/>
              <a:t>Implementation Science</a:t>
            </a:r>
            <a:r>
              <a:rPr lang="en-US" sz="2400" dirty="0"/>
              <a:t>: How do we influence routine care adoption and sustained use?</a:t>
            </a:r>
          </a:p>
          <a:p>
            <a:r>
              <a:rPr lang="en-US" sz="2400" i="1" dirty="0"/>
              <a:t>E.g., Organizational social context, Common elements, Measurement feedback systems, WISE interventions, Inner context facilitators and barriers, Technology-facilitated and remote care</a:t>
            </a:r>
          </a:p>
          <a:p>
            <a:endParaRPr lang="en-US" sz="1100" i="1" dirty="0"/>
          </a:p>
        </p:txBody>
      </p:sp>
    </p:spTree>
    <p:extLst>
      <p:ext uri="{BB962C8B-B14F-4D97-AF65-F5344CB8AC3E}">
        <p14:creationId xmlns:p14="http://schemas.microsoft.com/office/powerpoint/2010/main" val="249696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13490" y="5231195"/>
            <a:ext cx="10263351" cy="707886"/>
          </a:xfrm>
          <a:prstGeom prst="rect">
            <a:avLst/>
          </a:prstGeom>
          <a:solidFill>
            <a:schemeClr val="accent1">
              <a:lumMod val="60000"/>
              <a:lumOff val="40000"/>
            </a:schemeClr>
          </a:solidFill>
        </p:spPr>
        <p:txBody>
          <a:bodyPr wrap="square" rtlCol="0">
            <a:spAutoFit/>
          </a:bodyPr>
          <a:lstStyle/>
          <a:p>
            <a:r>
              <a:rPr lang="en-US" sz="4000" dirty="0"/>
              <a:t>Clinical science isn’t meeting its goals…</a:t>
            </a:r>
          </a:p>
        </p:txBody>
      </p:sp>
      <p:sp>
        <p:nvSpPr>
          <p:cNvPr id="7" name="TextBox 6"/>
          <p:cNvSpPr txBox="1"/>
          <p:nvPr/>
        </p:nvSpPr>
        <p:spPr>
          <a:xfrm>
            <a:off x="1513490" y="1430974"/>
            <a:ext cx="5139356" cy="523220"/>
          </a:xfrm>
          <a:prstGeom prst="rect">
            <a:avLst/>
          </a:prstGeom>
          <a:noFill/>
        </p:spPr>
        <p:txBody>
          <a:bodyPr wrap="none" rtlCol="0">
            <a:spAutoFit/>
          </a:bodyPr>
          <a:lstStyle/>
          <a:p>
            <a:r>
              <a:rPr lang="en-US" sz="2800" dirty="0">
                <a:solidFill>
                  <a:schemeClr val="accent1"/>
                </a:solidFill>
              </a:rPr>
              <a:t>2,919 NIMH awards made in 2022</a:t>
            </a:r>
          </a:p>
        </p:txBody>
      </p:sp>
      <p:sp>
        <p:nvSpPr>
          <p:cNvPr id="8" name="TextBox 7"/>
          <p:cNvSpPr txBox="1"/>
          <p:nvPr/>
        </p:nvSpPr>
        <p:spPr>
          <a:xfrm>
            <a:off x="2222937" y="2141061"/>
            <a:ext cx="6233053" cy="523220"/>
          </a:xfrm>
          <a:prstGeom prst="rect">
            <a:avLst/>
          </a:prstGeom>
          <a:noFill/>
        </p:spPr>
        <p:txBody>
          <a:bodyPr wrap="none" rtlCol="0">
            <a:spAutoFit/>
          </a:bodyPr>
          <a:lstStyle/>
          <a:p>
            <a:r>
              <a:rPr lang="en-US" sz="2800" dirty="0">
                <a:solidFill>
                  <a:srgbClr val="00B050"/>
                </a:solidFill>
              </a:rPr>
              <a:t>NIMH funding in 2022 = 1.7 billion dollars</a:t>
            </a:r>
          </a:p>
        </p:txBody>
      </p:sp>
      <p:sp>
        <p:nvSpPr>
          <p:cNvPr id="9" name="TextBox 8"/>
          <p:cNvSpPr txBox="1"/>
          <p:nvPr/>
        </p:nvSpPr>
        <p:spPr>
          <a:xfrm>
            <a:off x="3457314" y="2851148"/>
            <a:ext cx="4998676" cy="523220"/>
          </a:xfrm>
          <a:prstGeom prst="rect">
            <a:avLst/>
          </a:prstGeom>
          <a:noFill/>
        </p:spPr>
        <p:txBody>
          <a:bodyPr wrap="none" rtlCol="0">
            <a:spAutoFit/>
          </a:bodyPr>
          <a:lstStyle/>
          <a:p>
            <a:r>
              <a:rPr lang="en-US" sz="2800" dirty="0">
                <a:solidFill>
                  <a:srgbClr val="FF0000"/>
                </a:solidFill>
              </a:rPr>
              <a:t>APA, alone, publishes 90 journals</a:t>
            </a:r>
          </a:p>
        </p:txBody>
      </p:sp>
      <p:sp>
        <p:nvSpPr>
          <p:cNvPr id="11" name="TextBox 10"/>
          <p:cNvSpPr txBox="1"/>
          <p:nvPr/>
        </p:nvSpPr>
        <p:spPr>
          <a:xfrm>
            <a:off x="914400" y="3647656"/>
            <a:ext cx="11035778" cy="954107"/>
          </a:xfrm>
          <a:prstGeom prst="rect">
            <a:avLst/>
          </a:prstGeom>
          <a:noFill/>
        </p:spPr>
        <p:txBody>
          <a:bodyPr wrap="none" rtlCol="0">
            <a:spAutoFit/>
          </a:bodyPr>
          <a:lstStyle/>
          <a:p>
            <a:r>
              <a:rPr lang="en-US" sz="2800" dirty="0">
                <a:solidFill>
                  <a:srgbClr val="7030A0"/>
                </a:solidFill>
              </a:rPr>
              <a:t>A </a:t>
            </a:r>
            <a:r>
              <a:rPr lang="en-US" sz="2800" dirty="0" err="1">
                <a:solidFill>
                  <a:srgbClr val="7030A0"/>
                </a:solidFill>
              </a:rPr>
              <a:t>PsycInfo</a:t>
            </a:r>
            <a:r>
              <a:rPr lang="en-US" sz="2800" dirty="0">
                <a:solidFill>
                  <a:srgbClr val="7030A0"/>
                </a:solidFill>
              </a:rPr>
              <a:t> search of peer-reviewed articles on human subjects, </a:t>
            </a:r>
          </a:p>
          <a:p>
            <a:r>
              <a:rPr lang="en-US" sz="2800" dirty="0">
                <a:solidFill>
                  <a:srgbClr val="7030A0"/>
                </a:solidFill>
              </a:rPr>
              <a:t>written in English, and published in 2022-2023 yielded over 90,000 articles</a:t>
            </a:r>
          </a:p>
        </p:txBody>
      </p:sp>
      <p:sp>
        <p:nvSpPr>
          <p:cNvPr id="12" name="TextBox 11"/>
          <p:cNvSpPr txBox="1"/>
          <p:nvPr/>
        </p:nvSpPr>
        <p:spPr>
          <a:xfrm>
            <a:off x="753023" y="194139"/>
            <a:ext cx="8416407" cy="707886"/>
          </a:xfrm>
          <a:prstGeom prst="rect">
            <a:avLst/>
          </a:prstGeom>
          <a:solidFill>
            <a:schemeClr val="accent1">
              <a:lumMod val="60000"/>
              <a:lumOff val="40000"/>
            </a:schemeClr>
          </a:solidFill>
        </p:spPr>
        <p:txBody>
          <a:bodyPr wrap="none" rtlCol="0">
            <a:spAutoFit/>
          </a:bodyPr>
          <a:lstStyle/>
          <a:p>
            <a:r>
              <a:rPr lang="en-US" sz="4000" dirty="0"/>
              <a:t>We’re not moving the needle, despite…</a:t>
            </a:r>
          </a:p>
        </p:txBody>
      </p:sp>
    </p:spTree>
    <p:extLst>
      <p:ext uri="{BB962C8B-B14F-4D97-AF65-F5344CB8AC3E}">
        <p14:creationId xmlns:p14="http://schemas.microsoft.com/office/powerpoint/2010/main" val="21664428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70F6D-D798-429B-60DA-99DA8A3565A5}"/>
              </a:ext>
            </a:extLst>
          </p:cNvPr>
          <p:cNvSpPr>
            <a:spLocks noGrp="1"/>
          </p:cNvSpPr>
          <p:nvPr>
            <p:ph type="title"/>
          </p:nvPr>
        </p:nvSpPr>
        <p:spPr/>
        <p:txBody>
          <a:bodyPr/>
          <a:lstStyle/>
          <a:p>
            <a:r>
              <a:rPr lang="en-US" dirty="0"/>
              <a:t>Mental Health Champions</a:t>
            </a:r>
          </a:p>
        </p:txBody>
      </p:sp>
      <p:sp>
        <p:nvSpPr>
          <p:cNvPr id="3" name="Content Placeholder 2">
            <a:extLst>
              <a:ext uri="{FF2B5EF4-FFF2-40B4-BE49-F238E27FC236}">
                <a16:creationId xmlns:a16="http://schemas.microsoft.com/office/drawing/2014/main" id="{16679980-CA18-1DC2-EB7A-478BE00AD9AD}"/>
              </a:ext>
            </a:extLst>
          </p:cNvPr>
          <p:cNvSpPr>
            <a:spLocks noGrp="1"/>
          </p:cNvSpPr>
          <p:nvPr>
            <p:ph idx="1"/>
          </p:nvPr>
        </p:nvSpPr>
        <p:spPr>
          <a:xfrm>
            <a:off x="3857766" y="2035833"/>
            <a:ext cx="7315200" cy="4324619"/>
          </a:xfrm>
        </p:spPr>
        <p:txBody>
          <a:bodyPr>
            <a:normAutofit/>
          </a:bodyPr>
          <a:lstStyle/>
          <a:p>
            <a:pPr marL="0" indent="0">
              <a:buNone/>
            </a:pPr>
            <a:endParaRPr lang="en-US" sz="2000" b="1" dirty="0">
              <a:solidFill>
                <a:schemeClr val="tx1"/>
              </a:solidFill>
            </a:endParaRPr>
          </a:p>
          <a:p>
            <a:pPr marL="0" indent="0">
              <a:buNone/>
            </a:pPr>
            <a:endParaRPr lang="en-US" b="1" dirty="0">
              <a:solidFill>
                <a:schemeClr val="tx1"/>
              </a:solidFill>
            </a:endParaRPr>
          </a:p>
          <a:p>
            <a:pPr marL="0" indent="0">
              <a:buNone/>
            </a:pPr>
            <a:endParaRPr lang="en-US" sz="2000" b="1" dirty="0">
              <a:solidFill>
                <a:schemeClr val="tx1"/>
              </a:solidFill>
            </a:endParaRPr>
          </a:p>
          <a:p>
            <a:pPr marL="0" indent="0">
              <a:buNone/>
            </a:pPr>
            <a:endParaRPr lang="en-US" b="1" dirty="0">
              <a:solidFill>
                <a:schemeClr val="tx1"/>
              </a:solidFill>
            </a:endParaRPr>
          </a:p>
          <a:p>
            <a:pPr marL="0" indent="0">
              <a:buNone/>
            </a:pPr>
            <a:endParaRPr lang="en-US" sz="2000" b="1" dirty="0">
              <a:solidFill>
                <a:schemeClr val="tx1"/>
              </a:solidFill>
            </a:endParaRPr>
          </a:p>
          <a:p>
            <a:pPr marL="0" indent="0">
              <a:buNone/>
            </a:pPr>
            <a:endParaRPr lang="en-US" b="1" dirty="0">
              <a:solidFill>
                <a:schemeClr val="tx1"/>
              </a:solidFill>
            </a:endParaRPr>
          </a:p>
          <a:p>
            <a:pPr marL="0" indent="0">
              <a:buNone/>
            </a:pPr>
            <a:endParaRPr lang="en-US" sz="2000" b="1" dirty="0">
              <a:solidFill>
                <a:schemeClr val="tx1"/>
              </a:solidFill>
            </a:endParaRPr>
          </a:p>
          <a:p>
            <a:pPr marL="0" indent="0">
              <a:buNone/>
            </a:pPr>
            <a:endParaRPr lang="en-US" b="1" dirty="0">
              <a:solidFill>
                <a:schemeClr val="tx1"/>
              </a:solidFill>
            </a:endParaRPr>
          </a:p>
          <a:p>
            <a:endParaRPr lang="en-US" dirty="0"/>
          </a:p>
        </p:txBody>
      </p:sp>
      <p:pic>
        <p:nvPicPr>
          <p:cNvPr id="4" name="Content Placeholder 4">
            <a:extLst>
              <a:ext uri="{FF2B5EF4-FFF2-40B4-BE49-F238E27FC236}">
                <a16:creationId xmlns:a16="http://schemas.microsoft.com/office/drawing/2014/main" id="{770A6090-7F69-F60A-E489-F2EBC1816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224" y="721835"/>
            <a:ext cx="3180002" cy="3880234"/>
          </a:xfrm>
          <a:prstGeom prst="rect">
            <a:avLst/>
          </a:prstGeom>
        </p:spPr>
      </p:pic>
      <p:pic>
        <p:nvPicPr>
          <p:cNvPr id="5" name="Picture 4">
            <a:extLst>
              <a:ext uri="{FF2B5EF4-FFF2-40B4-BE49-F238E27FC236}">
                <a16:creationId xmlns:a16="http://schemas.microsoft.com/office/drawing/2014/main" id="{97CDC579-F02E-099A-CB6C-5C42E21455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5231" y="643788"/>
            <a:ext cx="4240780" cy="1392045"/>
          </a:xfrm>
          <a:prstGeom prst="rect">
            <a:avLst/>
          </a:prstGeom>
        </p:spPr>
      </p:pic>
      <p:pic>
        <p:nvPicPr>
          <p:cNvPr id="6" name="Picture 5">
            <a:extLst>
              <a:ext uri="{FF2B5EF4-FFF2-40B4-BE49-F238E27FC236}">
                <a16:creationId xmlns:a16="http://schemas.microsoft.com/office/drawing/2014/main" id="{73534294-F47E-E7F7-4EA7-BD41E67AFC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6684" y="2035833"/>
            <a:ext cx="4397875" cy="2304709"/>
          </a:xfrm>
          <a:prstGeom prst="rect">
            <a:avLst/>
          </a:prstGeom>
        </p:spPr>
      </p:pic>
      <p:sp>
        <p:nvSpPr>
          <p:cNvPr id="9" name="Rectangle 8">
            <a:extLst>
              <a:ext uri="{FF2B5EF4-FFF2-40B4-BE49-F238E27FC236}">
                <a16:creationId xmlns:a16="http://schemas.microsoft.com/office/drawing/2014/main" id="{2AA6DA43-9087-289C-3B34-89A9671C96F7}"/>
              </a:ext>
            </a:extLst>
          </p:cNvPr>
          <p:cNvSpPr/>
          <p:nvPr/>
        </p:nvSpPr>
        <p:spPr>
          <a:xfrm>
            <a:off x="4138047" y="4819973"/>
            <a:ext cx="7367964" cy="1704813"/>
          </a:xfrm>
          <a:prstGeom prst="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indent="0">
              <a:buNone/>
            </a:pPr>
            <a:r>
              <a:rPr lang="en-US" sz="1800" b="1" dirty="0">
                <a:solidFill>
                  <a:schemeClr val="tx1"/>
                </a:solidFill>
              </a:rPr>
              <a:t>Services Research</a:t>
            </a:r>
            <a:r>
              <a:rPr lang="en-US" sz="1800" dirty="0">
                <a:solidFill>
                  <a:schemeClr val="tx1"/>
                </a:solidFill>
              </a:rPr>
              <a:t>: How do we achieve an efficient, effective, and equitable model of care for diverse communities? </a:t>
            </a:r>
          </a:p>
          <a:p>
            <a:pPr marL="0" indent="0">
              <a:buNone/>
            </a:pPr>
            <a:r>
              <a:rPr lang="en-US" sz="1800" i="1" dirty="0">
                <a:solidFill>
                  <a:schemeClr val="tx1"/>
                </a:solidFill>
              </a:rPr>
              <a:t>E.g., Workforce support, Task-shifting, Non-specialty settings, Lay workforces, Funding streams, Outer context and policy</a:t>
            </a:r>
          </a:p>
        </p:txBody>
      </p:sp>
    </p:spTree>
    <p:extLst>
      <p:ext uri="{BB962C8B-B14F-4D97-AF65-F5344CB8AC3E}">
        <p14:creationId xmlns:p14="http://schemas.microsoft.com/office/powerpoint/2010/main" val="772070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6FC69-BDED-60B7-C023-4DBEEA0D36A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CFF0F50-99CC-C0EF-EF6E-EE30BD28C245}"/>
              </a:ext>
            </a:extLst>
          </p:cNvPr>
          <p:cNvSpPr>
            <a:spLocks noGrp="1"/>
          </p:cNvSpPr>
          <p:nvPr>
            <p:ph idx="1"/>
          </p:nvPr>
        </p:nvSpPr>
        <p:spPr/>
        <p:txBody>
          <a:bodyPr/>
          <a:lstStyle/>
          <a:p>
            <a:pPr marL="0" indent="0">
              <a:buNone/>
            </a:pPr>
            <a:r>
              <a:rPr lang="en-US" dirty="0"/>
              <a:t>  </a:t>
            </a:r>
          </a:p>
        </p:txBody>
      </p:sp>
      <p:pic>
        <p:nvPicPr>
          <p:cNvPr id="4" name="Picture 3">
            <a:extLst>
              <a:ext uri="{FF2B5EF4-FFF2-40B4-BE49-F238E27FC236}">
                <a16:creationId xmlns:a16="http://schemas.microsoft.com/office/drawing/2014/main" id="{D277D759-39B7-0312-E209-957E102D6A39}"/>
              </a:ext>
            </a:extLst>
          </p:cNvPr>
          <p:cNvPicPr>
            <a:picLocks noChangeAspect="1"/>
          </p:cNvPicPr>
          <p:nvPr/>
        </p:nvPicPr>
        <p:blipFill>
          <a:blip r:embed="rId3"/>
          <a:stretch>
            <a:fillRect/>
          </a:stretch>
        </p:blipFill>
        <p:spPr>
          <a:xfrm>
            <a:off x="-1" y="729013"/>
            <a:ext cx="4029559" cy="5439311"/>
          </a:xfrm>
          <a:prstGeom prst="rect">
            <a:avLst/>
          </a:prstGeom>
        </p:spPr>
      </p:pic>
      <p:pic>
        <p:nvPicPr>
          <p:cNvPr id="5" name="Content Placeholder 8">
            <a:extLst>
              <a:ext uri="{FF2B5EF4-FFF2-40B4-BE49-F238E27FC236}">
                <a16:creationId xmlns:a16="http://schemas.microsoft.com/office/drawing/2014/main" id="{8D21DFB9-9694-476E-793C-3F92CE19B684}"/>
              </a:ext>
            </a:extLst>
          </p:cNvPr>
          <p:cNvPicPr>
            <a:picLocks noChangeAspect="1"/>
          </p:cNvPicPr>
          <p:nvPr/>
        </p:nvPicPr>
        <p:blipFill>
          <a:blip r:embed="rId4"/>
          <a:stretch>
            <a:fillRect/>
          </a:stretch>
        </p:blipFill>
        <p:spPr>
          <a:xfrm>
            <a:off x="4791584" y="863473"/>
            <a:ext cx="6392884" cy="5121275"/>
          </a:xfrm>
          <a:prstGeom prst="rect">
            <a:avLst/>
          </a:prstGeom>
        </p:spPr>
      </p:pic>
    </p:spTree>
    <p:extLst>
      <p:ext uri="{BB962C8B-B14F-4D97-AF65-F5344CB8AC3E}">
        <p14:creationId xmlns:p14="http://schemas.microsoft.com/office/powerpoint/2010/main" val="2368206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96FFA1F-29D1-415E-8D90-776A5E0AD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7078B6-8941-4429-9FDB-8C032B899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4448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AEC818B-4DB0-094D-866C-DEC079E964CC}"/>
              </a:ext>
            </a:extLst>
          </p:cNvPr>
          <p:cNvSpPr>
            <a:spLocks noGrp="1"/>
          </p:cNvSpPr>
          <p:nvPr>
            <p:ph type="title"/>
          </p:nvPr>
        </p:nvSpPr>
        <p:spPr>
          <a:xfrm>
            <a:off x="5184375" y="421789"/>
            <a:ext cx="5777652" cy="942002"/>
          </a:xfrm>
        </p:spPr>
        <p:txBody>
          <a:bodyPr anchor="b">
            <a:normAutofit/>
          </a:bodyPr>
          <a:lstStyle/>
          <a:p>
            <a:r>
              <a:rPr lang="en-US" dirty="0"/>
              <a:t>Swamp Apes</a:t>
            </a:r>
          </a:p>
        </p:txBody>
      </p:sp>
      <p:pic>
        <p:nvPicPr>
          <p:cNvPr id="5" name="Picture 4">
            <a:extLst>
              <a:ext uri="{FF2B5EF4-FFF2-40B4-BE49-F238E27FC236}">
                <a16:creationId xmlns:a16="http://schemas.microsoft.com/office/drawing/2014/main" id="{BC2C496B-D4BF-F74A-9DAA-E1C141CC21D6}"/>
              </a:ext>
            </a:extLst>
          </p:cNvPr>
          <p:cNvPicPr>
            <a:picLocks noChangeAspect="1"/>
          </p:cNvPicPr>
          <p:nvPr/>
        </p:nvPicPr>
        <p:blipFill rotWithShape="1">
          <a:blip r:embed="rId3"/>
          <a:srcRect t="7130" r="-4" b="19861"/>
          <a:stretch/>
        </p:blipFill>
        <p:spPr>
          <a:xfrm>
            <a:off x="-10959" y="-24648"/>
            <a:ext cx="4503376" cy="2194560"/>
          </a:xfrm>
          <a:prstGeom prst="rect">
            <a:avLst/>
          </a:prstGeom>
        </p:spPr>
      </p:pic>
      <p:pic>
        <p:nvPicPr>
          <p:cNvPr id="6" name="Content Placeholder 3">
            <a:extLst>
              <a:ext uri="{FF2B5EF4-FFF2-40B4-BE49-F238E27FC236}">
                <a16:creationId xmlns:a16="http://schemas.microsoft.com/office/drawing/2014/main" id="{C7AB3763-9178-554D-A1CE-846951DAE9F7}"/>
              </a:ext>
            </a:extLst>
          </p:cNvPr>
          <p:cNvPicPr>
            <a:picLocks noChangeAspect="1"/>
          </p:cNvPicPr>
          <p:nvPr/>
        </p:nvPicPr>
        <p:blipFill rotWithShape="1">
          <a:blip r:embed="rId4"/>
          <a:srcRect t="13220" b="13849"/>
          <a:stretch/>
        </p:blipFill>
        <p:spPr>
          <a:xfrm>
            <a:off x="-10959" y="2319200"/>
            <a:ext cx="4507992" cy="2194560"/>
          </a:xfrm>
          <a:prstGeom prst="rect">
            <a:avLst/>
          </a:prstGeom>
        </p:spPr>
      </p:pic>
      <p:pic>
        <p:nvPicPr>
          <p:cNvPr id="4" name="Picture 1" descr="page1image25334656">
            <a:extLst>
              <a:ext uri="{FF2B5EF4-FFF2-40B4-BE49-F238E27FC236}">
                <a16:creationId xmlns:a16="http://schemas.microsoft.com/office/drawing/2014/main" id="{5145F0FB-580E-C543-9E5B-0BA76FCBA6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846" b="21054"/>
          <a:stretch/>
        </p:blipFill>
        <p:spPr bwMode="auto">
          <a:xfrm>
            <a:off x="-10959" y="4663049"/>
            <a:ext cx="4507992" cy="21949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CB64600-D664-2949-9DD9-C90D110A29EE}"/>
              </a:ext>
            </a:extLst>
          </p:cNvPr>
          <p:cNvSpPr>
            <a:spLocks noGrp="1"/>
          </p:cNvSpPr>
          <p:nvPr>
            <p:ph idx="1"/>
          </p:nvPr>
        </p:nvSpPr>
        <p:spPr>
          <a:xfrm>
            <a:off x="5346254" y="1785580"/>
            <a:ext cx="5777652" cy="3224614"/>
          </a:xfrm>
        </p:spPr>
        <p:txBody>
          <a:bodyPr anchor="t">
            <a:normAutofit/>
          </a:bodyPr>
          <a:lstStyle/>
          <a:p>
            <a:r>
              <a:rPr lang="en-US" dirty="0">
                <a:solidFill>
                  <a:srgbClr val="FFFFFF"/>
                </a:solidFill>
              </a:rPr>
              <a:t>Wilderness experiences for veterans</a:t>
            </a:r>
          </a:p>
          <a:p>
            <a:r>
              <a:rPr lang="en-US" dirty="0">
                <a:solidFill>
                  <a:srgbClr val="FFFFFF"/>
                </a:solidFill>
              </a:rPr>
              <a:t>Leverage military specialization </a:t>
            </a:r>
          </a:p>
          <a:p>
            <a:pPr marL="0" indent="0">
              <a:buNone/>
            </a:pPr>
            <a:r>
              <a:rPr lang="en-US" dirty="0">
                <a:solidFill>
                  <a:srgbClr val="FFFFFF"/>
                </a:solidFill>
              </a:rPr>
              <a:t> 	and survival skills; sense of purpose</a:t>
            </a:r>
          </a:p>
          <a:p>
            <a:r>
              <a:rPr lang="en-US" dirty="0">
                <a:solidFill>
                  <a:srgbClr val="FFFFFF"/>
                </a:solidFill>
              </a:rPr>
              <a:t>Opportunities to serve community; </a:t>
            </a:r>
          </a:p>
          <a:p>
            <a:pPr marL="0" indent="0">
              <a:buNone/>
            </a:pPr>
            <a:r>
              <a:rPr lang="en-US" dirty="0">
                <a:solidFill>
                  <a:srgbClr val="FFFFFF"/>
                </a:solidFill>
              </a:rPr>
              <a:t>	contribute to a mission</a:t>
            </a:r>
          </a:p>
          <a:p>
            <a:r>
              <a:rPr lang="en-US" dirty="0">
                <a:solidFill>
                  <a:srgbClr val="FFFFFF"/>
                </a:solidFill>
              </a:rPr>
              <a:t>Build social support networks</a:t>
            </a:r>
          </a:p>
          <a:p>
            <a:r>
              <a:rPr lang="en-US" dirty="0">
                <a:solidFill>
                  <a:srgbClr val="FFFFFF"/>
                </a:solidFill>
              </a:rPr>
              <a:t>MH support around exposure to triggers</a:t>
            </a:r>
          </a:p>
        </p:txBody>
      </p:sp>
      <p:sp>
        <p:nvSpPr>
          <p:cNvPr id="15" name="Rectangle 14">
            <a:extLst>
              <a:ext uri="{FF2B5EF4-FFF2-40B4-BE49-F238E27FC236}">
                <a16:creationId xmlns:a16="http://schemas.microsoft.com/office/drawing/2014/main" id="{BB09C0D0-1E86-4EE3-B592-3D15600C4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descr="Letter&#10;&#10;Description automatically generated with medium confidence">
            <a:extLst>
              <a:ext uri="{FF2B5EF4-FFF2-40B4-BE49-F238E27FC236}">
                <a16:creationId xmlns:a16="http://schemas.microsoft.com/office/drawing/2014/main" id="{308BEED5-FE92-0FB5-010D-962AFAE2E05C}"/>
              </a:ext>
            </a:extLst>
          </p:cNvPr>
          <p:cNvPicPr>
            <a:picLocks noChangeAspect="1"/>
          </p:cNvPicPr>
          <p:nvPr/>
        </p:nvPicPr>
        <p:blipFill>
          <a:blip r:embed="rId6"/>
          <a:stretch>
            <a:fillRect/>
          </a:stretch>
        </p:blipFill>
        <p:spPr>
          <a:xfrm>
            <a:off x="3137175" y="5303106"/>
            <a:ext cx="8332710" cy="1152396"/>
          </a:xfrm>
          <a:prstGeom prst="rect">
            <a:avLst/>
          </a:prstGeom>
        </p:spPr>
      </p:pic>
    </p:spTree>
    <p:extLst>
      <p:ext uri="{BB962C8B-B14F-4D97-AF65-F5344CB8AC3E}">
        <p14:creationId xmlns:p14="http://schemas.microsoft.com/office/powerpoint/2010/main" val="1611167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4" name="Rectangle 13">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604E94D-D920-740C-BC55-15C0A7DEA8CB}"/>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3700" spc="-100"/>
              <a:t>After all, what is the alternative? Unjust clinical science?</a:t>
            </a:r>
          </a:p>
        </p:txBody>
      </p:sp>
      <p:pic>
        <p:nvPicPr>
          <p:cNvPr id="5" name="Content Placeholder 4" descr="Graphical user interface, text&#10;&#10;Description automatically generated">
            <a:extLst>
              <a:ext uri="{FF2B5EF4-FFF2-40B4-BE49-F238E27FC236}">
                <a16:creationId xmlns:a16="http://schemas.microsoft.com/office/drawing/2014/main" id="{9F827440-8358-9B86-0BA9-D94BF2A00D9E}"/>
              </a:ext>
            </a:extLst>
          </p:cNvPr>
          <p:cNvPicPr>
            <a:picLocks noGrp="1" noChangeAspect="1"/>
          </p:cNvPicPr>
          <p:nvPr>
            <p:ph idx="1"/>
          </p:nvPr>
        </p:nvPicPr>
        <p:blipFill>
          <a:blip r:embed="rId3"/>
          <a:stretch>
            <a:fillRect/>
          </a:stretch>
        </p:blipFill>
        <p:spPr>
          <a:xfrm>
            <a:off x="777239" y="1008963"/>
            <a:ext cx="10637520" cy="2420036"/>
          </a:xfrm>
          <a:prstGeom prst="rect">
            <a:avLst/>
          </a:prstGeom>
        </p:spPr>
      </p:pic>
    </p:spTree>
    <p:extLst>
      <p:ext uri="{BB962C8B-B14F-4D97-AF65-F5344CB8AC3E}">
        <p14:creationId xmlns:p14="http://schemas.microsoft.com/office/powerpoint/2010/main" val="376870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1407-BF4C-117E-D3FA-25326A478F6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E2A35A8-8DEB-A273-690E-AD92E9173458}"/>
              </a:ext>
            </a:extLst>
          </p:cNvPr>
          <p:cNvSpPr>
            <a:spLocks noGrp="1"/>
          </p:cNvSpPr>
          <p:nvPr>
            <p:ph idx="1"/>
          </p:nvPr>
        </p:nvSpPr>
        <p:spPr/>
        <p:txBody>
          <a:bodyPr/>
          <a:lstStyle/>
          <a:p>
            <a:r>
              <a:rPr lang="en-US"/>
              <a:t> </a:t>
            </a:r>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EFE5FE62-008A-07BB-8EC3-336D7F1967DD}"/>
              </a:ext>
            </a:extLst>
          </p:cNvPr>
          <p:cNvPicPr>
            <a:picLocks noChangeAspect="1"/>
          </p:cNvPicPr>
          <p:nvPr/>
        </p:nvPicPr>
        <p:blipFill>
          <a:blip r:embed="rId3"/>
          <a:stretch>
            <a:fillRect/>
          </a:stretch>
        </p:blipFill>
        <p:spPr>
          <a:xfrm>
            <a:off x="3640668" y="81555"/>
            <a:ext cx="7772400" cy="3906675"/>
          </a:xfrm>
          <a:prstGeom prst="rect">
            <a:avLst/>
          </a:prstGeom>
        </p:spPr>
      </p:pic>
      <p:pic>
        <p:nvPicPr>
          <p:cNvPr id="13" name="Picture 12" descr="Text, letter&#10;&#10;Description automatically generated">
            <a:extLst>
              <a:ext uri="{FF2B5EF4-FFF2-40B4-BE49-F238E27FC236}">
                <a16:creationId xmlns:a16="http://schemas.microsoft.com/office/drawing/2014/main" id="{4E59F3CD-2362-651A-E9F8-74A32A6E5C25}"/>
              </a:ext>
            </a:extLst>
          </p:cNvPr>
          <p:cNvPicPr>
            <a:picLocks noChangeAspect="1"/>
          </p:cNvPicPr>
          <p:nvPr/>
        </p:nvPicPr>
        <p:blipFill>
          <a:blip r:embed="rId4"/>
          <a:stretch>
            <a:fillRect/>
          </a:stretch>
        </p:blipFill>
        <p:spPr>
          <a:xfrm>
            <a:off x="3640668" y="2303695"/>
            <a:ext cx="7772400" cy="2049863"/>
          </a:xfrm>
          <a:prstGeom prst="rect">
            <a:avLst/>
          </a:prstGeom>
        </p:spPr>
      </p:pic>
      <p:pic>
        <p:nvPicPr>
          <p:cNvPr id="15" name="Picture 14" descr="Graphical user interface, text, application, email&#10;&#10;Description automatically generated">
            <a:extLst>
              <a:ext uri="{FF2B5EF4-FFF2-40B4-BE49-F238E27FC236}">
                <a16:creationId xmlns:a16="http://schemas.microsoft.com/office/drawing/2014/main" id="{C1AF3F44-D15C-FB9D-DBAF-AEB0A458BCBB}"/>
              </a:ext>
            </a:extLst>
          </p:cNvPr>
          <p:cNvPicPr>
            <a:picLocks noChangeAspect="1"/>
          </p:cNvPicPr>
          <p:nvPr/>
        </p:nvPicPr>
        <p:blipFill>
          <a:blip r:embed="rId5"/>
          <a:stretch>
            <a:fillRect/>
          </a:stretch>
        </p:blipFill>
        <p:spPr>
          <a:xfrm>
            <a:off x="3693812" y="4554305"/>
            <a:ext cx="7772400" cy="2209512"/>
          </a:xfrm>
          <a:prstGeom prst="rect">
            <a:avLst/>
          </a:prstGeom>
        </p:spPr>
      </p:pic>
      <p:pic>
        <p:nvPicPr>
          <p:cNvPr id="16" name="Picture 15">
            <a:extLst>
              <a:ext uri="{FF2B5EF4-FFF2-40B4-BE49-F238E27FC236}">
                <a16:creationId xmlns:a16="http://schemas.microsoft.com/office/drawing/2014/main" id="{882ADAFC-A7CB-E43F-6144-C309A6D65123}"/>
              </a:ext>
            </a:extLst>
          </p:cNvPr>
          <p:cNvPicPr>
            <a:picLocks noChangeAspect="1"/>
          </p:cNvPicPr>
          <p:nvPr/>
        </p:nvPicPr>
        <p:blipFill>
          <a:blip r:embed="rId6"/>
          <a:stretch>
            <a:fillRect/>
          </a:stretch>
        </p:blipFill>
        <p:spPr>
          <a:xfrm>
            <a:off x="0" y="732028"/>
            <a:ext cx="3428467" cy="5384800"/>
          </a:xfrm>
          <a:prstGeom prst="rect">
            <a:avLst/>
          </a:prstGeom>
        </p:spPr>
      </p:pic>
    </p:spTree>
    <p:extLst>
      <p:ext uri="{BB962C8B-B14F-4D97-AF65-F5344CB8AC3E}">
        <p14:creationId xmlns:p14="http://schemas.microsoft.com/office/powerpoint/2010/main" val="50299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35CBD63-8F8F-47DC-9CE7-159E6161D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A0E3486-FD49-4921-B4F4-E5BB5C88A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3"/>
            <a:ext cx="357757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C9AB010-F02B-8EAC-5392-39FF6C642E69}"/>
              </a:ext>
            </a:extLst>
          </p:cNvPr>
          <p:cNvSpPr>
            <a:spLocks noGrp="1"/>
          </p:cNvSpPr>
          <p:nvPr>
            <p:ph type="title"/>
          </p:nvPr>
        </p:nvSpPr>
        <p:spPr>
          <a:xfrm>
            <a:off x="252919" y="1123837"/>
            <a:ext cx="2947482" cy="1038177"/>
          </a:xfrm>
        </p:spPr>
        <p:txBody>
          <a:bodyPr anchor="b">
            <a:normAutofit/>
          </a:bodyPr>
          <a:lstStyle/>
          <a:p>
            <a:endParaRPr lang="en-US" sz="2400"/>
          </a:p>
        </p:txBody>
      </p:sp>
      <p:pic>
        <p:nvPicPr>
          <p:cNvPr id="6" name="Content Placeholder 5">
            <a:extLst>
              <a:ext uri="{FF2B5EF4-FFF2-40B4-BE49-F238E27FC236}">
                <a16:creationId xmlns:a16="http://schemas.microsoft.com/office/drawing/2014/main" id="{98D66173-EA8C-4939-F342-917A2B93E563}"/>
              </a:ext>
            </a:extLst>
          </p:cNvPr>
          <p:cNvPicPr>
            <a:picLocks noGrp="1" noChangeAspect="1"/>
          </p:cNvPicPr>
          <p:nvPr>
            <p:ph idx="1"/>
          </p:nvPr>
        </p:nvPicPr>
        <p:blipFill>
          <a:blip r:embed="rId3"/>
          <a:stretch>
            <a:fillRect/>
          </a:stretch>
        </p:blipFill>
        <p:spPr>
          <a:xfrm>
            <a:off x="1" y="546633"/>
            <a:ext cx="4417318" cy="5724484"/>
          </a:xfrm>
        </p:spPr>
      </p:pic>
      <p:pic>
        <p:nvPicPr>
          <p:cNvPr id="5" name="Content Placeholder 4" descr="Graphical user interface, text, application&#10;&#10;Description automatically generated">
            <a:extLst>
              <a:ext uri="{FF2B5EF4-FFF2-40B4-BE49-F238E27FC236}">
                <a16:creationId xmlns:a16="http://schemas.microsoft.com/office/drawing/2014/main" id="{C0060C30-CDB5-6B91-B821-57028A2673AD}"/>
              </a:ext>
            </a:extLst>
          </p:cNvPr>
          <p:cNvPicPr>
            <a:picLocks noChangeAspect="1"/>
          </p:cNvPicPr>
          <p:nvPr/>
        </p:nvPicPr>
        <p:blipFill>
          <a:blip r:embed="rId4"/>
          <a:stretch>
            <a:fillRect/>
          </a:stretch>
        </p:blipFill>
        <p:spPr>
          <a:xfrm>
            <a:off x="4794492" y="748145"/>
            <a:ext cx="6022249" cy="5344746"/>
          </a:xfrm>
          <a:prstGeom prst="rect">
            <a:avLst/>
          </a:prstGeom>
        </p:spPr>
      </p:pic>
      <p:sp>
        <p:nvSpPr>
          <p:cNvPr id="16" name="Rectangle 15">
            <a:extLst>
              <a:ext uri="{FF2B5EF4-FFF2-40B4-BE49-F238E27FC236}">
                <a16:creationId xmlns:a16="http://schemas.microsoft.com/office/drawing/2014/main" id="{83B4A72C-2924-4CE2-8674-7E02E182E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44312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9FDD9264-A478-4B82-A891-2BEA8BF9F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C4D755E9-CEF5-43A7-A514-4664F25F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CCB27EE-81EE-07ED-C5AE-826DAE52C4DE}"/>
              </a:ext>
            </a:extLst>
          </p:cNvPr>
          <p:cNvSpPr>
            <a:spLocks noGrp="1"/>
          </p:cNvSpPr>
          <p:nvPr>
            <p:ph type="ctrTitle"/>
          </p:nvPr>
        </p:nvSpPr>
        <p:spPr>
          <a:xfrm>
            <a:off x="643467" y="1298448"/>
            <a:ext cx="3685070" cy="3255264"/>
          </a:xfrm>
        </p:spPr>
        <p:txBody>
          <a:bodyPr>
            <a:normAutofit/>
          </a:bodyPr>
          <a:lstStyle/>
          <a:p>
            <a:r>
              <a:rPr lang="en-US" sz="4400" dirty="0"/>
              <a:t>Who should contribute to expanding the evidence base?</a:t>
            </a:r>
          </a:p>
        </p:txBody>
      </p:sp>
      <p:sp>
        <p:nvSpPr>
          <p:cNvPr id="3" name="Subtitle 2">
            <a:extLst>
              <a:ext uri="{FF2B5EF4-FFF2-40B4-BE49-F238E27FC236}">
                <a16:creationId xmlns:a16="http://schemas.microsoft.com/office/drawing/2014/main" id="{E5D976AF-A835-1F7A-A573-A2DA9F2402A9}"/>
              </a:ext>
            </a:extLst>
          </p:cNvPr>
          <p:cNvSpPr>
            <a:spLocks noGrp="1"/>
          </p:cNvSpPr>
          <p:nvPr>
            <p:ph type="subTitle" idx="1"/>
          </p:nvPr>
        </p:nvSpPr>
        <p:spPr>
          <a:xfrm>
            <a:off x="643467" y="4670246"/>
            <a:ext cx="3685069" cy="914400"/>
          </a:xfrm>
        </p:spPr>
        <p:txBody>
          <a:bodyPr>
            <a:normAutofit/>
          </a:bodyPr>
          <a:lstStyle/>
          <a:p>
            <a:r>
              <a:rPr lang="en-US" dirty="0"/>
              <a:t> </a:t>
            </a:r>
          </a:p>
        </p:txBody>
      </p:sp>
      <p:sp>
        <p:nvSpPr>
          <p:cNvPr id="17" name="Rectangle 12">
            <a:extLst>
              <a:ext uri="{FF2B5EF4-FFF2-40B4-BE49-F238E27FC236}">
                <a16:creationId xmlns:a16="http://schemas.microsoft.com/office/drawing/2014/main" id="{2BF879CD-ED15-450F-B829-699C694D2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picture containing logo&#10;&#10;Description automatically generated">
            <a:extLst>
              <a:ext uri="{FF2B5EF4-FFF2-40B4-BE49-F238E27FC236}">
                <a16:creationId xmlns:a16="http://schemas.microsoft.com/office/drawing/2014/main" id="{DB932B48-F86B-0F99-1782-462467215108}"/>
              </a:ext>
            </a:extLst>
          </p:cNvPr>
          <p:cNvPicPr>
            <a:picLocks noChangeAspect="1"/>
          </p:cNvPicPr>
          <p:nvPr/>
        </p:nvPicPr>
        <p:blipFill>
          <a:blip r:embed="rId3"/>
          <a:stretch>
            <a:fillRect/>
          </a:stretch>
        </p:blipFill>
        <p:spPr>
          <a:xfrm>
            <a:off x="4642229" y="0"/>
            <a:ext cx="7557683" cy="6855685"/>
          </a:xfrm>
          <a:prstGeom prst="rect">
            <a:avLst/>
          </a:prstGeom>
        </p:spPr>
      </p:pic>
    </p:spTree>
    <p:extLst>
      <p:ext uri="{BB962C8B-B14F-4D97-AF65-F5344CB8AC3E}">
        <p14:creationId xmlns:p14="http://schemas.microsoft.com/office/powerpoint/2010/main" val="1179160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B8368-D05E-8355-8A46-BE6156E7A014}"/>
              </a:ext>
            </a:extLst>
          </p:cNvPr>
          <p:cNvSpPr>
            <a:spLocks noGrp="1"/>
          </p:cNvSpPr>
          <p:nvPr>
            <p:ph type="title"/>
          </p:nvPr>
        </p:nvSpPr>
        <p:spPr/>
        <p:txBody>
          <a:bodyPr/>
          <a:lstStyle/>
          <a:p>
            <a:r>
              <a:rPr lang="en-US" dirty="0"/>
              <a:t>Equitable </a:t>
            </a:r>
            <a:br>
              <a:rPr lang="en-US" dirty="0"/>
            </a:br>
            <a:r>
              <a:rPr lang="en-US" dirty="0"/>
              <a:t>Evaluation</a:t>
            </a:r>
            <a:br>
              <a:rPr lang="en-US" dirty="0"/>
            </a:br>
            <a:r>
              <a:rPr lang="en-US" dirty="0"/>
              <a:t>of Applicants</a:t>
            </a:r>
          </a:p>
        </p:txBody>
      </p:sp>
      <p:sp>
        <p:nvSpPr>
          <p:cNvPr id="3" name="Content Placeholder 2">
            <a:extLst>
              <a:ext uri="{FF2B5EF4-FFF2-40B4-BE49-F238E27FC236}">
                <a16:creationId xmlns:a16="http://schemas.microsoft.com/office/drawing/2014/main" id="{4547A1B7-BF2F-FE60-C961-451118A356D8}"/>
              </a:ext>
            </a:extLst>
          </p:cNvPr>
          <p:cNvSpPr>
            <a:spLocks noGrp="1"/>
          </p:cNvSpPr>
          <p:nvPr>
            <p:ph idx="1"/>
          </p:nvPr>
        </p:nvSpPr>
        <p:spPr>
          <a:xfrm>
            <a:off x="3869268" y="535271"/>
            <a:ext cx="7315200" cy="5120640"/>
          </a:xfrm>
        </p:spPr>
        <p:txBody>
          <a:bodyPr/>
          <a:lstStyle/>
          <a:p>
            <a:r>
              <a:rPr lang="en-US" b="0" i="0" u="none" strike="noStrike" dirty="0">
                <a:solidFill>
                  <a:srgbClr val="333333"/>
                </a:solidFill>
                <a:effectLst/>
                <a:latin typeface="Open Sans" panose="020B0606030504020204" pitchFamily="34" charset="0"/>
              </a:rPr>
              <a:t>the most competitive application process in the entire graduate education system within the United States! A smaller percentage of applicants gain admission to clinical psychology doctoral (Ph.D.) programs than to law school, medical school, or any other type of advanced graduate degree program… (</a:t>
            </a:r>
            <a:r>
              <a:rPr lang="en-US" b="0" i="0" u="none" strike="noStrike" dirty="0" err="1">
                <a:solidFill>
                  <a:srgbClr val="333333"/>
                </a:solidFill>
                <a:effectLst/>
                <a:latin typeface="Open Sans" panose="020B0606030504020204" pitchFamily="34" charset="0"/>
              </a:rPr>
              <a:t>Prinstein</a:t>
            </a:r>
            <a:r>
              <a:rPr lang="en-US" b="0" i="0" u="none" strike="noStrike" dirty="0">
                <a:solidFill>
                  <a:srgbClr val="333333"/>
                </a:solidFill>
                <a:effectLst/>
                <a:latin typeface="Open Sans" panose="020B0606030504020204" pitchFamily="34" charset="0"/>
              </a:rPr>
              <a:t>, 2017, pp. 28)</a:t>
            </a:r>
            <a:endParaRPr lang="en-US" dirty="0"/>
          </a:p>
        </p:txBody>
      </p:sp>
      <p:pic>
        <p:nvPicPr>
          <p:cNvPr id="5" name="Picture 4" descr="Text&#10;&#10;Description automatically generated">
            <a:extLst>
              <a:ext uri="{FF2B5EF4-FFF2-40B4-BE49-F238E27FC236}">
                <a16:creationId xmlns:a16="http://schemas.microsoft.com/office/drawing/2014/main" id="{AEE7ED8E-7CFD-17E6-C4AD-416B639339F5}"/>
              </a:ext>
            </a:extLst>
          </p:cNvPr>
          <p:cNvPicPr>
            <a:picLocks noChangeAspect="1"/>
          </p:cNvPicPr>
          <p:nvPr/>
        </p:nvPicPr>
        <p:blipFill>
          <a:blip r:embed="rId3"/>
          <a:stretch>
            <a:fillRect/>
          </a:stretch>
        </p:blipFill>
        <p:spPr>
          <a:xfrm>
            <a:off x="3760590" y="280766"/>
            <a:ext cx="7772400" cy="1842646"/>
          </a:xfrm>
          <a:prstGeom prst="rect">
            <a:avLst/>
          </a:prstGeom>
        </p:spPr>
      </p:pic>
      <p:pic>
        <p:nvPicPr>
          <p:cNvPr id="7" name="Picture 6" descr="Text&#10;&#10;Description automatically generated">
            <a:extLst>
              <a:ext uri="{FF2B5EF4-FFF2-40B4-BE49-F238E27FC236}">
                <a16:creationId xmlns:a16="http://schemas.microsoft.com/office/drawing/2014/main" id="{8AA8E1A5-BB37-DBE3-57C6-F4622ABE6B84}"/>
              </a:ext>
            </a:extLst>
          </p:cNvPr>
          <p:cNvPicPr>
            <a:picLocks noChangeAspect="1"/>
          </p:cNvPicPr>
          <p:nvPr/>
        </p:nvPicPr>
        <p:blipFill>
          <a:blip r:embed="rId4"/>
          <a:stretch>
            <a:fillRect/>
          </a:stretch>
        </p:blipFill>
        <p:spPr>
          <a:xfrm>
            <a:off x="3760590" y="4387456"/>
            <a:ext cx="7772400" cy="2173565"/>
          </a:xfrm>
          <a:prstGeom prst="rect">
            <a:avLst/>
          </a:prstGeom>
        </p:spPr>
      </p:pic>
    </p:spTree>
    <p:extLst>
      <p:ext uri="{BB962C8B-B14F-4D97-AF65-F5344CB8AC3E}">
        <p14:creationId xmlns:p14="http://schemas.microsoft.com/office/powerpoint/2010/main" val="17537289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DE0E-AC02-1A68-57AC-687A6922F2A4}"/>
              </a:ext>
            </a:extLst>
          </p:cNvPr>
          <p:cNvSpPr>
            <a:spLocks noGrp="1"/>
          </p:cNvSpPr>
          <p:nvPr>
            <p:ph type="title"/>
          </p:nvPr>
        </p:nvSpPr>
        <p:spPr>
          <a:xfrm>
            <a:off x="252918" y="1123837"/>
            <a:ext cx="3209809" cy="4601183"/>
          </a:xfrm>
        </p:spPr>
        <p:txBody>
          <a:bodyPr>
            <a:noAutofit/>
          </a:bodyPr>
          <a:lstStyle/>
          <a:p>
            <a:r>
              <a:rPr lang="en-US" sz="2800" dirty="0"/>
              <a:t>“Admissions is certainly biased because it very reliably produces outcomes that disproportionately admit people who are from backgrounds already represented within the academy and doctoral education.” </a:t>
            </a:r>
            <a:br>
              <a:rPr lang="en-US" sz="2800" dirty="0"/>
            </a:br>
            <a:r>
              <a:rPr lang="en-US" sz="2400" dirty="0"/>
              <a:t>(</a:t>
            </a:r>
            <a:r>
              <a:rPr lang="en-US" sz="2400" dirty="0" err="1"/>
              <a:t>Posselt</a:t>
            </a:r>
            <a:r>
              <a:rPr lang="en-US" sz="2400" dirty="0"/>
              <a:t>, 2022)</a:t>
            </a:r>
          </a:p>
        </p:txBody>
      </p:sp>
      <p:pic>
        <p:nvPicPr>
          <p:cNvPr id="5" name="Content Placeholder 4" descr="A person standing in front of a computer screen&#10;&#10;Description automatically generated with low confidence">
            <a:extLst>
              <a:ext uri="{FF2B5EF4-FFF2-40B4-BE49-F238E27FC236}">
                <a16:creationId xmlns:a16="http://schemas.microsoft.com/office/drawing/2014/main" id="{A17D7AAA-9351-2B63-6E25-674A430124D7}"/>
              </a:ext>
            </a:extLst>
          </p:cNvPr>
          <p:cNvPicPr>
            <a:picLocks noGrp="1" noChangeAspect="1"/>
          </p:cNvPicPr>
          <p:nvPr>
            <p:ph idx="1"/>
          </p:nvPr>
        </p:nvPicPr>
        <p:blipFill>
          <a:blip r:embed="rId3"/>
          <a:stretch>
            <a:fillRect/>
          </a:stretch>
        </p:blipFill>
        <p:spPr>
          <a:xfrm>
            <a:off x="4037262" y="863790"/>
            <a:ext cx="7158034" cy="5121275"/>
          </a:xfrm>
        </p:spPr>
      </p:pic>
    </p:spTree>
    <p:extLst>
      <p:ext uri="{BB962C8B-B14F-4D97-AF65-F5344CB8AC3E}">
        <p14:creationId xmlns:p14="http://schemas.microsoft.com/office/powerpoint/2010/main" val="1821408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4102E8E4-3982-4884-AA0F-68EC37047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F5C572-93A4-4C37-C5A9-AD985BD9CFA0}"/>
              </a:ext>
            </a:extLst>
          </p:cNvPr>
          <p:cNvSpPr>
            <a:spLocks noGrp="1"/>
          </p:cNvSpPr>
          <p:nvPr>
            <p:ph type="title"/>
          </p:nvPr>
        </p:nvSpPr>
        <p:spPr>
          <a:xfrm>
            <a:off x="8280736" y="1405464"/>
            <a:ext cx="3242383" cy="4690532"/>
          </a:xfrm>
        </p:spPr>
        <p:txBody>
          <a:bodyPr anchor="b">
            <a:normAutofit/>
          </a:bodyPr>
          <a:lstStyle/>
          <a:p>
            <a:pPr algn="r"/>
            <a:r>
              <a:rPr lang="en-US" dirty="0">
                <a:solidFill>
                  <a:schemeClr val="accent1"/>
                </a:solidFill>
              </a:rPr>
              <a:t> </a:t>
            </a:r>
          </a:p>
        </p:txBody>
      </p:sp>
      <p:sp>
        <p:nvSpPr>
          <p:cNvPr id="32" name="Rectangle 31">
            <a:extLst>
              <a:ext uri="{FF2B5EF4-FFF2-40B4-BE49-F238E27FC236}">
                <a16:creationId xmlns:a16="http://schemas.microsoft.com/office/drawing/2014/main" id="{51EB3F61-F91A-45E6-81DA-F22A4CBAC4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8"/>
            <a:ext cx="1286934" cy="5333999"/>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3" name="Content Placeholder 2">
            <a:extLst>
              <a:ext uri="{FF2B5EF4-FFF2-40B4-BE49-F238E27FC236}">
                <a16:creationId xmlns:a16="http://schemas.microsoft.com/office/drawing/2014/main" id="{87C225A5-B67F-A29F-397E-F1A07E5B827B}"/>
              </a:ext>
            </a:extLst>
          </p:cNvPr>
          <p:cNvSpPr>
            <a:spLocks noGrp="1"/>
          </p:cNvSpPr>
          <p:nvPr>
            <p:ph idx="1"/>
          </p:nvPr>
        </p:nvSpPr>
        <p:spPr>
          <a:xfrm>
            <a:off x="1598664" y="1083731"/>
            <a:ext cx="6682071" cy="4690532"/>
          </a:xfrm>
        </p:spPr>
        <p:txBody>
          <a:bodyPr anchor="t">
            <a:normAutofit fontScale="92500" lnSpcReduction="10000"/>
          </a:bodyPr>
          <a:lstStyle/>
          <a:p>
            <a:pPr marL="0" indent="0">
              <a:buNone/>
            </a:pPr>
            <a:endParaRPr lang="en-US" sz="3600" dirty="0">
              <a:latin typeface="p22-underground"/>
            </a:endParaRPr>
          </a:p>
          <a:p>
            <a:pPr marL="0" indent="0">
              <a:buNone/>
            </a:pPr>
            <a:r>
              <a:rPr lang="en-US" sz="3600" b="0" i="0" u="none" strike="noStrike" dirty="0">
                <a:effectLst/>
              </a:rPr>
              <a:t>“Often people worry about readiness because our programs are set up as sink-or-swim environments, and we assume that a certain set of entry characteristics will reduce the risk that students sink. In this world, the ‘best’ students are the ones who need us the least. It’s time to rewrite the standard scripts about readiness.” </a:t>
            </a:r>
          </a:p>
          <a:p>
            <a:pPr marL="0" indent="0">
              <a:buNone/>
            </a:pPr>
            <a:r>
              <a:rPr lang="en-US" dirty="0">
                <a:latin typeface="p22-underground"/>
              </a:rPr>
              <a:t>(</a:t>
            </a:r>
            <a:r>
              <a:rPr lang="en-US" dirty="0" err="1">
                <a:latin typeface="p22-underground"/>
              </a:rPr>
              <a:t>Posselt</a:t>
            </a:r>
            <a:r>
              <a:rPr lang="en-US" dirty="0">
                <a:latin typeface="p22-underground"/>
              </a:rPr>
              <a:t>, USC)</a:t>
            </a:r>
            <a:endParaRPr lang="en-US" dirty="0"/>
          </a:p>
        </p:txBody>
      </p:sp>
      <p:sp>
        <p:nvSpPr>
          <p:cNvPr id="34" name="Rectangle 33">
            <a:extLst>
              <a:ext uri="{FF2B5EF4-FFF2-40B4-BE49-F238E27FC236}">
                <a16:creationId xmlns:a16="http://schemas.microsoft.com/office/drawing/2014/main" id="{C0D1CB9A-4C6B-4843-B8E9-CD0071D37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3988" y="767825"/>
            <a:ext cx="508012" cy="53281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5657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8317" y="2013151"/>
            <a:ext cx="7315200" cy="3255264"/>
          </a:xfrm>
        </p:spPr>
        <p:txBody>
          <a:bodyPr>
            <a:normAutofit fontScale="90000"/>
          </a:bodyPr>
          <a:lstStyle/>
          <a:p>
            <a:r>
              <a:rPr lang="en-US" dirty="0"/>
              <a:t>Equitable evaluation of applicants</a:t>
            </a:r>
            <a:br>
              <a:rPr lang="en-US" dirty="0"/>
            </a:br>
            <a:br>
              <a:rPr lang="en-US" dirty="0"/>
            </a:br>
            <a:endParaRPr lang="en-US" dirty="0"/>
          </a:p>
        </p:txBody>
      </p:sp>
    </p:spTree>
    <p:extLst>
      <p:ext uri="{BB962C8B-B14F-4D97-AF65-F5344CB8AC3E}">
        <p14:creationId xmlns:p14="http://schemas.microsoft.com/office/powerpoint/2010/main" val="9060951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27EE-81EE-07ED-C5AE-826DAE52C4DE}"/>
              </a:ext>
            </a:extLst>
          </p:cNvPr>
          <p:cNvSpPr>
            <a:spLocks noGrp="1"/>
          </p:cNvSpPr>
          <p:nvPr>
            <p:ph type="ctrTitle"/>
          </p:nvPr>
        </p:nvSpPr>
        <p:spPr/>
        <p:txBody>
          <a:bodyPr>
            <a:normAutofit/>
          </a:bodyPr>
          <a:lstStyle/>
          <a:p>
            <a:r>
              <a:rPr lang="en-US" dirty="0"/>
              <a:t>Beyond Recruitment</a:t>
            </a:r>
          </a:p>
        </p:txBody>
      </p:sp>
      <p:sp>
        <p:nvSpPr>
          <p:cNvPr id="3" name="Subtitle 2">
            <a:extLst>
              <a:ext uri="{FF2B5EF4-FFF2-40B4-BE49-F238E27FC236}">
                <a16:creationId xmlns:a16="http://schemas.microsoft.com/office/drawing/2014/main" id="{E5D976AF-A835-1F7A-A573-A2DA9F2402A9}"/>
              </a:ext>
            </a:extLst>
          </p:cNvPr>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28814046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17F9E-C25D-6AC5-5A4A-04B0DBDCC35E}"/>
              </a:ext>
            </a:extLst>
          </p:cNvPr>
          <p:cNvSpPr>
            <a:spLocks noGrp="1"/>
          </p:cNvSpPr>
          <p:nvPr>
            <p:ph type="title"/>
          </p:nvPr>
        </p:nvSpPr>
        <p:spPr/>
        <p:txBody>
          <a:bodyPr/>
          <a:lstStyle/>
          <a:p>
            <a:r>
              <a:rPr lang="en-US" dirty="0"/>
              <a:t>  </a:t>
            </a:r>
          </a:p>
        </p:txBody>
      </p:sp>
      <p:pic>
        <p:nvPicPr>
          <p:cNvPr id="5" name="Content Placeholder 4" descr="Text&#10;&#10;Description automatically generated">
            <a:extLst>
              <a:ext uri="{FF2B5EF4-FFF2-40B4-BE49-F238E27FC236}">
                <a16:creationId xmlns:a16="http://schemas.microsoft.com/office/drawing/2014/main" id="{099BD6AC-EEDA-941A-33EB-E7769DFFEF1E}"/>
              </a:ext>
            </a:extLst>
          </p:cNvPr>
          <p:cNvPicPr>
            <a:picLocks noGrp="1" noChangeAspect="1"/>
          </p:cNvPicPr>
          <p:nvPr>
            <p:ph idx="1"/>
          </p:nvPr>
        </p:nvPicPr>
        <p:blipFill>
          <a:blip r:embed="rId3"/>
          <a:stretch>
            <a:fillRect/>
          </a:stretch>
        </p:blipFill>
        <p:spPr>
          <a:xfrm>
            <a:off x="4297622" y="759900"/>
            <a:ext cx="7202045" cy="5121275"/>
          </a:xfrm>
        </p:spPr>
      </p:pic>
      <p:pic>
        <p:nvPicPr>
          <p:cNvPr id="7" name="Picture 6" descr="Text&#10;&#10;Description automatically generated">
            <a:extLst>
              <a:ext uri="{FF2B5EF4-FFF2-40B4-BE49-F238E27FC236}">
                <a16:creationId xmlns:a16="http://schemas.microsoft.com/office/drawing/2014/main" id="{B2049A3A-0943-C3F6-20F3-947D930491F1}"/>
              </a:ext>
            </a:extLst>
          </p:cNvPr>
          <p:cNvPicPr>
            <a:picLocks noChangeAspect="1"/>
          </p:cNvPicPr>
          <p:nvPr/>
        </p:nvPicPr>
        <p:blipFill>
          <a:blip r:embed="rId4"/>
          <a:stretch>
            <a:fillRect/>
          </a:stretch>
        </p:blipFill>
        <p:spPr>
          <a:xfrm>
            <a:off x="0" y="5443207"/>
            <a:ext cx="4589929" cy="1414793"/>
          </a:xfrm>
          <a:prstGeom prst="rect">
            <a:avLst/>
          </a:prstGeom>
        </p:spPr>
      </p:pic>
      <p:pic>
        <p:nvPicPr>
          <p:cNvPr id="9" name="Picture 8" descr="A group of people sitting on a bench&#10;&#10;Description automatically generated with low confidence">
            <a:extLst>
              <a:ext uri="{FF2B5EF4-FFF2-40B4-BE49-F238E27FC236}">
                <a16:creationId xmlns:a16="http://schemas.microsoft.com/office/drawing/2014/main" id="{C43BEE72-87E3-68A7-2345-D6FC880E9DC4}"/>
              </a:ext>
            </a:extLst>
          </p:cNvPr>
          <p:cNvPicPr>
            <a:picLocks noChangeAspect="1"/>
          </p:cNvPicPr>
          <p:nvPr/>
        </p:nvPicPr>
        <p:blipFill>
          <a:blip r:embed="rId5"/>
          <a:stretch>
            <a:fillRect/>
          </a:stretch>
        </p:blipFill>
        <p:spPr>
          <a:xfrm>
            <a:off x="0" y="20636"/>
            <a:ext cx="3431716" cy="2296411"/>
          </a:xfrm>
          <a:prstGeom prst="rect">
            <a:avLst/>
          </a:prstGeom>
        </p:spPr>
      </p:pic>
      <p:pic>
        <p:nvPicPr>
          <p:cNvPr id="10" name="Picture 9">
            <a:extLst>
              <a:ext uri="{FF2B5EF4-FFF2-40B4-BE49-F238E27FC236}">
                <a16:creationId xmlns:a16="http://schemas.microsoft.com/office/drawing/2014/main" id="{DBA4AA08-F54B-E55B-0F31-F7E0B2E44499}"/>
              </a:ext>
            </a:extLst>
          </p:cNvPr>
          <p:cNvPicPr>
            <a:picLocks noChangeAspect="1"/>
          </p:cNvPicPr>
          <p:nvPr/>
        </p:nvPicPr>
        <p:blipFill>
          <a:blip r:embed="rId6"/>
          <a:stretch>
            <a:fillRect/>
          </a:stretch>
        </p:blipFill>
        <p:spPr>
          <a:xfrm>
            <a:off x="252919" y="2360221"/>
            <a:ext cx="3080891" cy="3039812"/>
          </a:xfrm>
          <a:prstGeom prst="rect">
            <a:avLst/>
          </a:prstGeom>
        </p:spPr>
      </p:pic>
    </p:spTree>
    <p:extLst>
      <p:ext uri="{BB962C8B-B14F-4D97-AF65-F5344CB8AC3E}">
        <p14:creationId xmlns:p14="http://schemas.microsoft.com/office/powerpoint/2010/main" val="28834738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BDAAE7A-177F-4691-8F07-36CBBA611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9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CB27EE-81EE-07ED-C5AE-826DAE52C4DE}"/>
              </a:ext>
            </a:extLst>
          </p:cNvPr>
          <p:cNvSpPr>
            <a:spLocks noGrp="1"/>
          </p:cNvSpPr>
          <p:nvPr>
            <p:ph type="ctrTitle"/>
          </p:nvPr>
        </p:nvSpPr>
        <p:spPr>
          <a:xfrm>
            <a:off x="1608667" y="762000"/>
            <a:ext cx="7462083" cy="4894881"/>
          </a:xfrm>
        </p:spPr>
        <p:txBody>
          <a:bodyPr>
            <a:normAutofit/>
          </a:bodyPr>
          <a:lstStyle/>
          <a:p>
            <a:r>
              <a:rPr lang="en-US" sz="6100" dirty="0">
                <a:solidFill>
                  <a:schemeClr val="accent1"/>
                </a:solidFill>
              </a:rPr>
              <a:t>Diversifying means putting systems in place that lift students up and say you belong here.</a:t>
            </a:r>
          </a:p>
        </p:txBody>
      </p:sp>
      <p:sp>
        <p:nvSpPr>
          <p:cNvPr id="3" name="Subtitle 2">
            <a:extLst>
              <a:ext uri="{FF2B5EF4-FFF2-40B4-BE49-F238E27FC236}">
                <a16:creationId xmlns:a16="http://schemas.microsoft.com/office/drawing/2014/main" id="{E5D976AF-A835-1F7A-A573-A2DA9F2402A9}"/>
              </a:ext>
            </a:extLst>
          </p:cNvPr>
          <p:cNvSpPr>
            <a:spLocks noGrp="1"/>
          </p:cNvSpPr>
          <p:nvPr>
            <p:ph type="subTitle" idx="1"/>
          </p:nvPr>
        </p:nvSpPr>
        <p:spPr>
          <a:xfrm>
            <a:off x="9392483" y="761999"/>
            <a:ext cx="1971562" cy="5333999"/>
          </a:xfrm>
        </p:spPr>
        <p:txBody>
          <a:bodyPr anchor="b">
            <a:normAutofit/>
          </a:bodyPr>
          <a:lstStyle/>
          <a:p>
            <a:pPr algn="r"/>
            <a:r>
              <a:rPr lang="en-US" sz="1600">
                <a:solidFill>
                  <a:schemeClr val="tx1">
                    <a:lumMod val="50000"/>
                    <a:lumOff val="50000"/>
                  </a:schemeClr>
                </a:solidFill>
              </a:rPr>
              <a:t> </a:t>
            </a:r>
          </a:p>
        </p:txBody>
      </p:sp>
      <p:sp>
        <p:nvSpPr>
          <p:cNvPr id="10" name="Rectangle 9">
            <a:extLst>
              <a:ext uri="{FF2B5EF4-FFF2-40B4-BE49-F238E27FC236}">
                <a16:creationId xmlns:a16="http://schemas.microsoft.com/office/drawing/2014/main" id="{5BF82D1D-28BC-4216-A1EA-F7D9C6D1A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128693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60A1DC48-C242-4442-822C-570436B80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85778" y="767825"/>
            <a:ext cx="508012" cy="5328173"/>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75328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7D3AC-036A-5534-FB47-7C25C9751EC2}"/>
              </a:ext>
            </a:extLst>
          </p:cNvPr>
          <p:cNvSpPr>
            <a:spLocks noGrp="1"/>
          </p:cNvSpPr>
          <p:nvPr>
            <p:ph type="title"/>
          </p:nvPr>
        </p:nvSpPr>
        <p:spPr/>
        <p:txBody>
          <a:bodyPr/>
          <a:lstStyle/>
          <a:p>
            <a:endParaRPr lang="en-US"/>
          </a:p>
        </p:txBody>
      </p:sp>
      <p:pic>
        <p:nvPicPr>
          <p:cNvPr id="5" name="Content Placeholder 4" descr="A picture containing text, indoor&#10;&#10;Description automatically generated">
            <a:extLst>
              <a:ext uri="{FF2B5EF4-FFF2-40B4-BE49-F238E27FC236}">
                <a16:creationId xmlns:a16="http://schemas.microsoft.com/office/drawing/2014/main" id="{F9B3E108-8834-90AD-E2AA-902E2705A7C4}"/>
              </a:ext>
            </a:extLst>
          </p:cNvPr>
          <p:cNvPicPr>
            <a:picLocks noGrp="1" noChangeAspect="1"/>
          </p:cNvPicPr>
          <p:nvPr>
            <p:ph idx="1"/>
          </p:nvPr>
        </p:nvPicPr>
        <p:blipFill>
          <a:blip r:embed="rId3"/>
          <a:stretch>
            <a:fillRect/>
          </a:stretch>
        </p:blipFill>
        <p:spPr>
          <a:xfrm>
            <a:off x="3868738" y="3471471"/>
            <a:ext cx="7315200" cy="2494294"/>
          </a:xfrm>
        </p:spPr>
      </p:pic>
      <p:pic>
        <p:nvPicPr>
          <p:cNvPr id="7" name="Picture 6" descr="Text&#10;&#10;Description automatically generated">
            <a:extLst>
              <a:ext uri="{FF2B5EF4-FFF2-40B4-BE49-F238E27FC236}">
                <a16:creationId xmlns:a16="http://schemas.microsoft.com/office/drawing/2014/main" id="{D225F859-5965-6612-75C6-B940A51E64C7}"/>
              </a:ext>
            </a:extLst>
          </p:cNvPr>
          <p:cNvPicPr>
            <a:picLocks noChangeAspect="1"/>
          </p:cNvPicPr>
          <p:nvPr/>
        </p:nvPicPr>
        <p:blipFill>
          <a:blip r:embed="rId4"/>
          <a:stretch>
            <a:fillRect/>
          </a:stretch>
        </p:blipFill>
        <p:spPr>
          <a:xfrm>
            <a:off x="3868738" y="892235"/>
            <a:ext cx="7772400" cy="2040915"/>
          </a:xfrm>
          <a:prstGeom prst="rect">
            <a:avLst/>
          </a:prstGeom>
        </p:spPr>
      </p:pic>
    </p:spTree>
    <p:extLst>
      <p:ext uri="{BB962C8B-B14F-4D97-AF65-F5344CB8AC3E}">
        <p14:creationId xmlns:p14="http://schemas.microsoft.com/office/powerpoint/2010/main" val="27339792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4BB4A03-54B9-A919-9F1F-5794CD8AE290}"/>
              </a:ext>
            </a:extLst>
          </p:cNvPr>
          <p:cNvPicPr>
            <a:picLocks noGrp="1" noChangeAspect="1"/>
          </p:cNvPicPr>
          <p:nvPr>
            <p:ph idx="1"/>
          </p:nvPr>
        </p:nvPicPr>
        <p:blipFill rotWithShape="1">
          <a:blip r:embed="rId3"/>
          <a:srcRect t="2921" b="7437"/>
          <a:stretch/>
        </p:blipFill>
        <p:spPr>
          <a:xfrm>
            <a:off x="20" y="10"/>
            <a:ext cx="12191980" cy="6857990"/>
          </a:xfrm>
          <a:prstGeom prst="rect">
            <a:avLst/>
          </a:prstGeom>
        </p:spPr>
      </p:pic>
    </p:spTree>
    <p:extLst>
      <p:ext uri="{BB962C8B-B14F-4D97-AF65-F5344CB8AC3E}">
        <p14:creationId xmlns:p14="http://schemas.microsoft.com/office/powerpoint/2010/main" val="23640524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11DB4-1837-EF7F-AA7E-78E5C974BCC7}"/>
              </a:ext>
            </a:extLst>
          </p:cNvPr>
          <p:cNvSpPr>
            <a:spLocks noGrp="1"/>
          </p:cNvSpPr>
          <p:nvPr>
            <p:ph type="title"/>
          </p:nvPr>
        </p:nvSpPr>
        <p:spPr>
          <a:xfrm>
            <a:off x="243962" y="1294318"/>
            <a:ext cx="2947482" cy="4601183"/>
          </a:xfrm>
        </p:spPr>
        <p:txBody>
          <a:bodyPr>
            <a:noAutofit/>
          </a:bodyPr>
          <a:lstStyle/>
          <a:p>
            <a:r>
              <a:rPr lang="en-US" sz="2400" dirty="0">
                <a:solidFill>
                  <a:schemeClr val="bg1"/>
                </a:solidFill>
                <a:latin typeface="PT Serif" panose="020A0603040505020204" pitchFamily="18" charset="77"/>
              </a:rPr>
              <a:t>“academia's "</a:t>
            </a:r>
            <a:r>
              <a:rPr lang="en-US" sz="2400" dirty="0">
                <a:solidFill>
                  <a:schemeClr val="bg1"/>
                </a:solidFill>
                <a:latin typeface="PT Serif" panose="020A0603040505020204" pitchFamily="18" charset="77"/>
                <a:hlinkClick r:id="rId3">
                  <a:extLst>
                    <a:ext uri="{A12FA001-AC4F-418D-AE19-62706E023703}">
                      <ahyp:hlinkClr xmlns:ahyp="http://schemas.microsoft.com/office/drawing/2018/hyperlinkcolor" val="tx"/>
                    </a:ext>
                  </a:extLst>
                </a:hlinkClick>
              </a:rPr>
              <a:t>hidden curriculum</a:t>
            </a:r>
            <a:r>
              <a:rPr lang="en-US" sz="2400" dirty="0">
                <a:solidFill>
                  <a:schemeClr val="bg1"/>
                </a:solidFill>
                <a:latin typeface="PT Serif" panose="020A0603040505020204" pitchFamily="18" charset="77"/>
              </a:rPr>
              <a:t>" … could make it easier for people from academic families to navigate the otherwise opaque processes of funding, publishing, professional advancement, and more.” </a:t>
            </a:r>
            <a:br>
              <a:rPr lang="en-US" sz="2400" dirty="0"/>
            </a:br>
            <a:endParaRPr lang="en-US" sz="2400" dirty="0"/>
          </a:p>
        </p:txBody>
      </p:sp>
      <p:pic>
        <p:nvPicPr>
          <p:cNvPr id="5" name="Content Placeholder 4" descr="Diagram&#10;&#10;Description automatically generated">
            <a:extLst>
              <a:ext uri="{FF2B5EF4-FFF2-40B4-BE49-F238E27FC236}">
                <a16:creationId xmlns:a16="http://schemas.microsoft.com/office/drawing/2014/main" id="{7D728DEA-E8EF-4332-867D-664129EF75B9}"/>
              </a:ext>
            </a:extLst>
          </p:cNvPr>
          <p:cNvPicPr>
            <a:picLocks noGrp="1" noChangeAspect="1"/>
          </p:cNvPicPr>
          <p:nvPr>
            <p:ph idx="1"/>
          </p:nvPr>
        </p:nvPicPr>
        <p:blipFill>
          <a:blip r:embed="rId4"/>
          <a:stretch>
            <a:fillRect/>
          </a:stretch>
        </p:blipFill>
        <p:spPr>
          <a:xfrm>
            <a:off x="4578376" y="355600"/>
            <a:ext cx="5895921" cy="5121275"/>
          </a:xfrm>
        </p:spPr>
      </p:pic>
      <p:pic>
        <p:nvPicPr>
          <p:cNvPr id="7" name="Picture 6" descr="Text&#10;&#10;Description automatically generated with medium confidence">
            <a:extLst>
              <a:ext uri="{FF2B5EF4-FFF2-40B4-BE49-F238E27FC236}">
                <a16:creationId xmlns:a16="http://schemas.microsoft.com/office/drawing/2014/main" id="{916A6578-6036-B2A9-A4A0-6A51973D86AD}"/>
              </a:ext>
            </a:extLst>
          </p:cNvPr>
          <p:cNvPicPr>
            <a:picLocks noChangeAspect="1"/>
          </p:cNvPicPr>
          <p:nvPr/>
        </p:nvPicPr>
        <p:blipFill>
          <a:blip r:embed="rId5"/>
          <a:stretch>
            <a:fillRect/>
          </a:stretch>
        </p:blipFill>
        <p:spPr>
          <a:xfrm>
            <a:off x="3640136" y="5390968"/>
            <a:ext cx="7772400" cy="1440574"/>
          </a:xfrm>
          <a:prstGeom prst="rect">
            <a:avLst/>
          </a:prstGeom>
        </p:spPr>
      </p:pic>
    </p:spTree>
    <p:extLst>
      <p:ext uri="{BB962C8B-B14F-4D97-AF65-F5344CB8AC3E}">
        <p14:creationId xmlns:p14="http://schemas.microsoft.com/office/powerpoint/2010/main" val="534297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9" name="Rectangle 28">
            <a:extLst>
              <a:ext uri="{FF2B5EF4-FFF2-40B4-BE49-F238E27FC236}">
                <a16:creationId xmlns:a16="http://schemas.microsoft.com/office/drawing/2014/main" id="{4B392D36-B685-45E0-B197-6EE5D7480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DCA8533-CC5E-4754-9A04-047EDE49E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0378859-B128-038F-C9F3-FAB3AB30626C}"/>
              </a:ext>
            </a:extLst>
          </p:cNvPr>
          <p:cNvSpPr>
            <a:spLocks noGrp="1"/>
          </p:cNvSpPr>
          <p:nvPr>
            <p:ph type="title"/>
          </p:nvPr>
        </p:nvSpPr>
        <p:spPr>
          <a:xfrm>
            <a:off x="1069848" y="4590661"/>
            <a:ext cx="10210862" cy="1065690"/>
          </a:xfrm>
        </p:spPr>
        <p:txBody>
          <a:bodyPr vert="horz" lIns="91440" tIns="45720" rIns="91440" bIns="45720" rtlCol="0" anchor="b">
            <a:normAutofit/>
          </a:bodyPr>
          <a:lstStyle/>
          <a:p>
            <a:r>
              <a:rPr lang="en-US" sz="5900" spc="-100"/>
              <a:t> </a:t>
            </a:r>
          </a:p>
        </p:txBody>
      </p:sp>
      <p:pic>
        <p:nvPicPr>
          <p:cNvPr id="13" name="Content Placeholder 12" descr="A group of people holding signs&#10;&#10;Description automatically generated with medium confidence">
            <a:extLst>
              <a:ext uri="{FF2B5EF4-FFF2-40B4-BE49-F238E27FC236}">
                <a16:creationId xmlns:a16="http://schemas.microsoft.com/office/drawing/2014/main" id="{BF9EA345-2116-7409-A9F9-715A7D0372EE}"/>
              </a:ext>
            </a:extLst>
          </p:cNvPr>
          <p:cNvPicPr>
            <a:picLocks noGrp="1" noChangeAspect="1"/>
          </p:cNvPicPr>
          <p:nvPr>
            <p:ph idx="1"/>
          </p:nvPr>
        </p:nvPicPr>
        <p:blipFill>
          <a:blip r:embed="rId3"/>
          <a:stretch>
            <a:fillRect/>
          </a:stretch>
        </p:blipFill>
        <p:spPr>
          <a:xfrm>
            <a:off x="89498" y="539767"/>
            <a:ext cx="6467333" cy="4785826"/>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2613F720-8AAD-E27F-A02F-79ED8463643F}"/>
              </a:ext>
            </a:extLst>
          </p:cNvPr>
          <p:cNvPicPr>
            <a:picLocks noChangeAspect="1"/>
          </p:cNvPicPr>
          <p:nvPr/>
        </p:nvPicPr>
        <p:blipFill>
          <a:blip r:embed="rId4"/>
          <a:stretch>
            <a:fillRect/>
          </a:stretch>
        </p:blipFill>
        <p:spPr>
          <a:xfrm>
            <a:off x="6685475" y="716796"/>
            <a:ext cx="5486663" cy="4608797"/>
          </a:xfrm>
          <a:prstGeom prst="rect">
            <a:avLst/>
          </a:prstGeom>
        </p:spPr>
      </p:pic>
    </p:spTree>
    <p:extLst>
      <p:ext uri="{BB962C8B-B14F-4D97-AF65-F5344CB8AC3E}">
        <p14:creationId xmlns:p14="http://schemas.microsoft.com/office/powerpoint/2010/main" val="21340552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75B2B-5D19-45F4-15F1-E2D7A80A83A2}"/>
              </a:ext>
            </a:extLst>
          </p:cNvPr>
          <p:cNvSpPr>
            <a:spLocks noGrp="1"/>
          </p:cNvSpPr>
          <p:nvPr>
            <p:ph type="title"/>
          </p:nvPr>
        </p:nvSpPr>
        <p:spPr/>
        <p:txBody>
          <a:bodyPr/>
          <a:lstStyle/>
          <a:p>
            <a:endParaRPr lang="en-US"/>
          </a:p>
        </p:txBody>
      </p:sp>
      <p:pic>
        <p:nvPicPr>
          <p:cNvPr id="5" name="Content Placeholder 4" descr="A picture containing text, book, blackboard&#10;&#10;Description automatically generated">
            <a:extLst>
              <a:ext uri="{FF2B5EF4-FFF2-40B4-BE49-F238E27FC236}">
                <a16:creationId xmlns:a16="http://schemas.microsoft.com/office/drawing/2014/main" id="{425E31C2-A344-BD39-6179-83B28C846977}"/>
              </a:ext>
            </a:extLst>
          </p:cNvPr>
          <p:cNvPicPr>
            <a:picLocks noGrp="1" noChangeAspect="1"/>
          </p:cNvPicPr>
          <p:nvPr>
            <p:ph idx="1"/>
          </p:nvPr>
        </p:nvPicPr>
        <p:blipFill>
          <a:blip r:embed="rId3"/>
          <a:stretch>
            <a:fillRect/>
          </a:stretch>
        </p:blipFill>
        <p:spPr>
          <a:xfrm>
            <a:off x="9868" y="612888"/>
            <a:ext cx="3676177" cy="5483112"/>
          </a:xfrm>
        </p:spPr>
      </p:pic>
      <p:pic>
        <p:nvPicPr>
          <p:cNvPr id="7" name="Picture 6" descr="Text, letter&#10;&#10;Description automatically generated">
            <a:extLst>
              <a:ext uri="{FF2B5EF4-FFF2-40B4-BE49-F238E27FC236}">
                <a16:creationId xmlns:a16="http://schemas.microsoft.com/office/drawing/2014/main" id="{5E53D961-8383-332A-C181-D184DF1B5BD3}"/>
              </a:ext>
            </a:extLst>
          </p:cNvPr>
          <p:cNvPicPr>
            <a:picLocks noChangeAspect="1"/>
          </p:cNvPicPr>
          <p:nvPr/>
        </p:nvPicPr>
        <p:blipFill>
          <a:blip r:embed="rId4"/>
          <a:stretch>
            <a:fillRect/>
          </a:stretch>
        </p:blipFill>
        <p:spPr>
          <a:xfrm>
            <a:off x="3929096" y="260220"/>
            <a:ext cx="7772400" cy="6328416"/>
          </a:xfrm>
          <a:prstGeom prst="rect">
            <a:avLst/>
          </a:prstGeom>
        </p:spPr>
      </p:pic>
    </p:spTree>
    <p:extLst>
      <p:ext uri="{BB962C8B-B14F-4D97-AF65-F5344CB8AC3E}">
        <p14:creationId xmlns:p14="http://schemas.microsoft.com/office/powerpoint/2010/main" val="1700722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A picture containing text, indoor, screenshot&#10;&#10;Description automatically generated">
            <a:extLst>
              <a:ext uri="{FF2B5EF4-FFF2-40B4-BE49-F238E27FC236}">
                <a16:creationId xmlns:a16="http://schemas.microsoft.com/office/drawing/2014/main" id="{3ED3444A-2006-FC89-1344-AE413DDCB7B8}"/>
              </a:ext>
            </a:extLst>
          </p:cNvPr>
          <p:cNvPicPr>
            <a:picLocks noGrp="1" noChangeAspect="1"/>
          </p:cNvPicPr>
          <p:nvPr>
            <p:ph idx="1"/>
          </p:nvPr>
        </p:nvPicPr>
        <p:blipFill>
          <a:blip r:embed="rId3"/>
          <a:stretch>
            <a:fillRect/>
          </a:stretch>
        </p:blipFill>
        <p:spPr>
          <a:xfrm>
            <a:off x="643467" y="948099"/>
            <a:ext cx="10905066" cy="4961802"/>
          </a:xfrm>
          <a:prstGeom prst="rect">
            <a:avLst/>
          </a:prstGeom>
        </p:spPr>
      </p:pic>
    </p:spTree>
    <p:extLst>
      <p:ext uri="{BB962C8B-B14F-4D97-AF65-F5344CB8AC3E}">
        <p14:creationId xmlns:p14="http://schemas.microsoft.com/office/powerpoint/2010/main" val="618297702"/>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85D27-1DC6-FD8A-75B3-F4F242C8777A}"/>
              </a:ext>
            </a:extLst>
          </p:cNvPr>
          <p:cNvSpPr>
            <a:spLocks noGrp="1"/>
          </p:cNvSpPr>
          <p:nvPr>
            <p:ph type="title"/>
          </p:nvPr>
        </p:nvSpPr>
        <p:spPr/>
        <p:txBody>
          <a:bodyPr/>
          <a:lstStyle/>
          <a:p>
            <a:r>
              <a:rPr lang="en-US" dirty="0"/>
              <a:t>What will it take to bring faculty and student needs into better alignment?</a:t>
            </a:r>
          </a:p>
        </p:txBody>
      </p:sp>
      <p:pic>
        <p:nvPicPr>
          <p:cNvPr id="5" name="Content Placeholder 4">
            <a:extLst>
              <a:ext uri="{FF2B5EF4-FFF2-40B4-BE49-F238E27FC236}">
                <a16:creationId xmlns:a16="http://schemas.microsoft.com/office/drawing/2014/main" id="{4D92C328-363F-0695-4AB7-F24C50724883}"/>
              </a:ext>
            </a:extLst>
          </p:cNvPr>
          <p:cNvPicPr>
            <a:picLocks noGrp="1" noChangeAspect="1"/>
          </p:cNvPicPr>
          <p:nvPr>
            <p:ph idx="1"/>
          </p:nvPr>
        </p:nvPicPr>
        <p:blipFill>
          <a:blip r:embed="rId3"/>
          <a:stretch>
            <a:fillRect/>
          </a:stretch>
        </p:blipFill>
        <p:spPr>
          <a:xfrm>
            <a:off x="7475538" y="3367087"/>
            <a:ext cx="101600" cy="114300"/>
          </a:xfrm>
        </p:spPr>
      </p:pic>
      <p:pic>
        <p:nvPicPr>
          <p:cNvPr id="7" name="Picture 6" descr="A picture containing text&#10;&#10;Description automatically generated">
            <a:extLst>
              <a:ext uri="{FF2B5EF4-FFF2-40B4-BE49-F238E27FC236}">
                <a16:creationId xmlns:a16="http://schemas.microsoft.com/office/drawing/2014/main" id="{5B9A8060-EB6D-C6F8-9D6C-B404E92374EF}"/>
              </a:ext>
            </a:extLst>
          </p:cNvPr>
          <p:cNvPicPr>
            <a:picLocks noChangeAspect="1"/>
          </p:cNvPicPr>
          <p:nvPr/>
        </p:nvPicPr>
        <p:blipFill>
          <a:blip r:embed="rId4"/>
          <a:stretch>
            <a:fillRect/>
          </a:stretch>
        </p:blipFill>
        <p:spPr>
          <a:xfrm>
            <a:off x="4695318" y="337501"/>
            <a:ext cx="6020288" cy="6182998"/>
          </a:xfrm>
          <a:prstGeom prst="rect">
            <a:avLst/>
          </a:prstGeom>
        </p:spPr>
      </p:pic>
    </p:spTree>
    <p:extLst>
      <p:ext uri="{BB962C8B-B14F-4D97-AF65-F5344CB8AC3E}">
        <p14:creationId xmlns:p14="http://schemas.microsoft.com/office/powerpoint/2010/main" val="6227647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raph depicting that in 2018 racial and ethnic minorities represented 26% of psychologists under age 36, compared with 8% of those over age 50.">
            <a:extLst>
              <a:ext uri="{FF2B5EF4-FFF2-40B4-BE49-F238E27FC236}">
                <a16:creationId xmlns:a16="http://schemas.microsoft.com/office/drawing/2014/main" id="{5B947148-AE7E-488C-8FCF-AAC392275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3569" y="303034"/>
            <a:ext cx="6940919" cy="59373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B77EF14-088A-4B8E-B474-949260D02B7D}"/>
              </a:ext>
            </a:extLst>
          </p:cNvPr>
          <p:cNvSpPr txBox="1"/>
          <p:nvPr/>
        </p:nvSpPr>
        <p:spPr>
          <a:xfrm>
            <a:off x="186813" y="6443661"/>
            <a:ext cx="5422318" cy="369332"/>
          </a:xfrm>
          <a:prstGeom prst="rect">
            <a:avLst/>
          </a:prstGeom>
          <a:noFill/>
        </p:spPr>
        <p:txBody>
          <a:bodyPr wrap="none" rtlCol="0">
            <a:spAutoFit/>
          </a:bodyPr>
          <a:lstStyle/>
          <a:p>
            <a:r>
              <a:rPr lang="en-US" dirty="0"/>
              <a:t>From APA Center for Workforce Studies at </a:t>
            </a:r>
            <a:r>
              <a:rPr lang="en-US" u="sng" dirty="0">
                <a:hlinkClick r:id="rId4"/>
              </a:rPr>
              <a:t>cws@apa.org</a:t>
            </a:r>
            <a:endParaRPr lang="en-US" dirty="0"/>
          </a:p>
        </p:txBody>
      </p:sp>
      <p:sp>
        <p:nvSpPr>
          <p:cNvPr id="5" name="Arrow: Right 4">
            <a:extLst>
              <a:ext uri="{FF2B5EF4-FFF2-40B4-BE49-F238E27FC236}">
                <a16:creationId xmlns:a16="http://schemas.microsoft.com/office/drawing/2014/main" id="{C79F2B54-B2E8-42AD-B69E-3D059467E8FF}"/>
              </a:ext>
            </a:extLst>
          </p:cNvPr>
          <p:cNvSpPr/>
          <p:nvPr/>
        </p:nvSpPr>
        <p:spPr>
          <a:xfrm>
            <a:off x="3337954" y="1079090"/>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F9C880A-32C5-4C7A-AE27-3D802D177D22}"/>
              </a:ext>
            </a:extLst>
          </p:cNvPr>
          <p:cNvSpPr>
            <a:spLocks noGrp="1"/>
          </p:cNvSpPr>
          <p:nvPr>
            <p:ph type="title"/>
          </p:nvPr>
        </p:nvSpPr>
        <p:spPr/>
        <p:txBody>
          <a:bodyPr/>
          <a:lstStyle/>
          <a:p>
            <a:r>
              <a:rPr lang="en-US" dirty="0"/>
              <a:t>Diversity (or lack thereof) in psychology (2018)</a:t>
            </a:r>
          </a:p>
        </p:txBody>
      </p:sp>
    </p:spTree>
    <p:extLst>
      <p:ext uri="{BB962C8B-B14F-4D97-AF65-F5344CB8AC3E}">
        <p14:creationId xmlns:p14="http://schemas.microsoft.com/office/powerpoint/2010/main" val="5221428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6B4E54A-8917-9F78-7B74-B431AA371594}"/>
              </a:ext>
            </a:extLst>
          </p:cNvPr>
          <p:cNvSpPr>
            <a:spLocks noGrp="1"/>
          </p:cNvSpPr>
          <p:nvPr>
            <p:ph type="title"/>
          </p:nvPr>
        </p:nvSpPr>
        <p:spPr>
          <a:xfrm>
            <a:off x="494260" y="1683144"/>
            <a:ext cx="2774922" cy="3491712"/>
          </a:xfrm>
        </p:spPr>
        <p:txBody>
          <a:bodyPr>
            <a:normAutofit/>
          </a:bodyPr>
          <a:lstStyle/>
          <a:p>
            <a:r>
              <a:rPr lang="en-US" dirty="0"/>
              <a:t> </a:t>
            </a:r>
          </a:p>
        </p:txBody>
      </p:sp>
      <p:sp>
        <p:nvSpPr>
          <p:cNvPr id="3" name="Content Placeholder 2">
            <a:extLst>
              <a:ext uri="{FF2B5EF4-FFF2-40B4-BE49-F238E27FC236}">
                <a16:creationId xmlns:a16="http://schemas.microsoft.com/office/drawing/2014/main" id="{1FAACD46-3D34-7673-079A-47E259E4CA3B}"/>
              </a:ext>
            </a:extLst>
          </p:cNvPr>
          <p:cNvSpPr>
            <a:spLocks noGrp="1"/>
          </p:cNvSpPr>
          <p:nvPr>
            <p:ph idx="1"/>
          </p:nvPr>
        </p:nvSpPr>
        <p:spPr>
          <a:xfrm>
            <a:off x="4361606" y="1683143"/>
            <a:ext cx="6627377" cy="3491713"/>
          </a:xfrm>
        </p:spPr>
        <p:txBody>
          <a:bodyPr>
            <a:normAutofit/>
          </a:bodyPr>
          <a:lstStyle/>
          <a:p>
            <a:r>
              <a:rPr lang="en-US" sz="3200" dirty="0"/>
              <a:t>How can we achieve synergy among the goals of advancing science, advancing careers, and advancing public health all while valuing, protecting, and promoting our own and our students’ physical and mental health and well-being? </a:t>
            </a:r>
          </a:p>
        </p:txBody>
      </p:sp>
      <p:sp>
        <p:nvSpPr>
          <p:cNvPr id="25" name="Freeform: Shape 24">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100725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21139-8829-0C34-674A-A0119BA554ED}"/>
              </a:ext>
            </a:extLst>
          </p:cNvPr>
          <p:cNvSpPr>
            <a:spLocks noGrp="1"/>
          </p:cNvSpPr>
          <p:nvPr>
            <p:ph type="title"/>
          </p:nvPr>
        </p:nvSpPr>
        <p:spPr>
          <a:xfrm>
            <a:off x="172528" y="1123837"/>
            <a:ext cx="3260785" cy="4601183"/>
          </a:xfrm>
        </p:spPr>
        <p:txBody>
          <a:bodyPr/>
          <a:lstStyle/>
          <a:p>
            <a:r>
              <a:rPr lang="en-US" dirty="0"/>
              <a:t>American Journal of Orthopsychiatry May 2019 Special Issue: Mentoring</a:t>
            </a:r>
          </a:p>
        </p:txBody>
      </p:sp>
      <p:pic>
        <p:nvPicPr>
          <p:cNvPr id="8" name="Content Placeholder 7" descr="Graphical user interface, text, application, email&#10;&#10;Description automatically generated">
            <a:extLst>
              <a:ext uri="{FF2B5EF4-FFF2-40B4-BE49-F238E27FC236}">
                <a16:creationId xmlns:a16="http://schemas.microsoft.com/office/drawing/2014/main" id="{D53CA6EE-42A5-6E1D-5073-41DC6FE7AA3F}"/>
              </a:ext>
            </a:extLst>
          </p:cNvPr>
          <p:cNvPicPr>
            <a:picLocks noGrp="1" noChangeAspect="1"/>
          </p:cNvPicPr>
          <p:nvPr>
            <p:ph idx="1"/>
          </p:nvPr>
        </p:nvPicPr>
        <p:blipFill>
          <a:blip r:embed="rId3"/>
          <a:stretch>
            <a:fillRect/>
          </a:stretch>
        </p:blipFill>
        <p:spPr>
          <a:xfrm>
            <a:off x="3879850" y="4056908"/>
            <a:ext cx="7711510" cy="2476981"/>
          </a:xfrm>
        </p:spPr>
      </p:pic>
      <p:pic>
        <p:nvPicPr>
          <p:cNvPr id="14" name="Picture 13">
            <a:extLst>
              <a:ext uri="{FF2B5EF4-FFF2-40B4-BE49-F238E27FC236}">
                <a16:creationId xmlns:a16="http://schemas.microsoft.com/office/drawing/2014/main" id="{06CC8CA1-0DB7-BCCF-36BE-41776D9BCAD8}"/>
              </a:ext>
            </a:extLst>
          </p:cNvPr>
          <p:cNvPicPr>
            <a:picLocks noChangeAspect="1"/>
          </p:cNvPicPr>
          <p:nvPr/>
        </p:nvPicPr>
        <p:blipFill>
          <a:blip r:embed="rId4"/>
          <a:stretch>
            <a:fillRect/>
          </a:stretch>
        </p:blipFill>
        <p:spPr>
          <a:xfrm>
            <a:off x="3879850" y="434155"/>
            <a:ext cx="7772400" cy="3747557"/>
          </a:xfrm>
          <a:prstGeom prst="rect">
            <a:avLst/>
          </a:prstGeom>
        </p:spPr>
      </p:pic>
      <p:pic>
        <p:nvPicPr>
          <p:cNvPr id="16" name="Picture 15">
            <a:extLst>
              <a:ext uri="{FF2B5EF4-FFF2-40B4-BE49-F238E27FC236}">
                <a16:creationId xmlns:a16="http://schemas.microsoft.com/office/drawing/2014/main" id="{C8E55CD9-8D93-F734-F73F-D9EA4D189BDA}"/>
              </a:ext>
            </a:extLst>
          </p:cNvPr>
          <p:cNvPicPr>
            <a:picLocks noChangeAspect="1"/>
          </p:cNvPicPr>
          <p:nvPr/>
        </p:nvPicPr>
        <p:blipFill>
          <a:blip r:embed="rId5"/>
          <a:stretch>
            <a:fillRect/>
          </a:stretch>
        </p:blipFill>
        <p:spPr>
          <a:xfrm>
            <a:off x="3879850" y="2676288"/>
            <a:ext cx="7772400" cy="2275472"/>
          </a:xfrm>
          <a:prstGeom prst="rect">
            <a:avLst/>
          </a:prstGeom>
        </p:spPr>
      </p:pic>
    </p:spTree>
    <p:extLst>
      <p:ext uri="{BB962C8B-B14F-4D97-AF65-F5344CB8AC3E}">
        <p14:creationId xmlns:p14="http://schemas.microsoft.com/office/powerpoint/2010/main" val="2786726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78859-B128-038F-C9F3-FAB3AB30626C}"/>
              </a:ext>
            </a:extLst>
          </p:cNvPr>
          <p:cNvSpPr>
            <a:spLocks noGrp="1"/>
          </p:cNvSpPr>
          <p:nvPr>
            <p:ph type="title"/>
          </p:nvPr>
        </p:nvSpPr>
        <p:spPr>
          <a:xfrm>
            <a:off x="252919" y="1123837"/>
            <a:ext cx="2947482" cy="1283461"/>
          </a:xfrm>
        </p:spPr>
        <p:txBody>
          <a:bodyPr vert="horz" lIns="91440" tIns="45720" rIns="91440" bIns="45720" rtlCol="0" anchor="b">
            <a:normAutofit/>
          </a:bodyPr>
          <a:lstStyle/>
          <a:p>
            <a:r>
              <a:rPr lang="en-US" sz="2400" spc="-100" dirty="0"/>
              <a:t> </a:t>
            </a:r>
          </a:p>
        </p:txBody>
      </p:sp>
      <p:sp>
        <p:nvSpPr>
          <p:cNvPr id="23" name="Content Placeholder 20">
            <a:extLst>
              <a:ext uri="{FF2B5EF4-FFF2-40B4-BE49-F238E27FC236}">
                <a16:creationId xmlns:a16="http://schemas.microsoft.com/office/drawing/2014/main" id="{35A90F6A-9294-29FC-B74E-1EE4EE69F091}"/>
              </a:ext>
            </a:extLst>
          </p:cNvPr>
          <p:cNvSpPr>
            <a:spLocks noGrp="1"/>
          </p:cNvSpPr>
          <p:nvPr>
            <p:ph idx="1"/>
          </p:nvPr>
        </p:nvSpPr>
        <p:spPr>
          <a:xfrm>
            <a:off x="252920" y="1123837"/>
            <a:ext cx="2947482" cy="4782441"/>
          </a:xfrm>
        </p:spPr>
        <p:txBody>
          <a:bodyPr anchor="t">
            <a:normAutofit fontScale="92500" lnSpcReduction="10000"/>
          </a:bodyPr>
          <a:lstStyle/>
          <a:p>
            <a:r>
              <a:rPr lang="en-US" sz="2600" b="1" dirty="0">
                <a:solidFill>
                  <a:srgbClr val="FFFFFF"/>
                </a:solidFill>
              </a:rPr>
              <a:t>“We are witnessing right now a massive and unabashed assault on voting rights unlike anything we’ve ever seen since the Jim Crow era. This is Jim Crow in new clothes.” (Georgia Democratic Senator Raphael Warnock, maiden floor speech March 2021)</a:t>
            </a:r>
          </a:p>
          <a:p>
            <a:endParaRPr lang="en-US" sz="1600" dirty="0">
              <a:solidFill>
                <a:srgbClr val="FFFFFF"/>
              </a:solidFill>
            </a:endParaRPr>
          </a:p>
        </p:txBody>
      </p:sp>
      <p:pic>
        <p:nvPicPr>
          <p:cNvPr id="7" name="Picture 6" descr="Graphical user interface, text&#10;&#10;Description automatically generated">
            <a:extLst>
              <a:ext uri="{FF2B5EF4-FFF2-40B4-BE49-F238E27FC236}">
                <a16:creationId xmlns:a16="http://schemas.microsoft.com/office/drawing/2014/main" id="{4A5ABAEA-B50F-686D-3BCF-D98CAC24966D}"/>
              </a:ext>
            </a:extLst>
          </p:cNvPr>
          <p:cNvPicPr>
            <a:picLocks noChangeAspect="1"/>
          </p:cNvPicPr>
          <p:nvPr/>
        </p:nvPicPr>
        <p:blipFill>
          <a:blip r:embed="rId3"/>
          <a:stretch>
            <a:fillRect/>
          </a:stretch>
        </p:blipFill>
        <p:spPr>
          <a:xfrm>
            <a:off x="3864964" y="104931"/>
            <a:ext cx="7772400" cy="1694591"/>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F4ED9A41-2591-3978-313B-7E8CBA9FE78E}"/>
              </a:ext>
            </a:extLst>
          </p:cNvPr>
          <p:cNvPicPr>
            <a:picLocks noChangeAspect="1"/>
          </p:cNvPicPr>
          <p:nvPr/>
        </p:nvPicPr>
        <p:blipFill>
          <a:blip r:embed="rId4"/>
          <a:stretch>
            <a:fillRect/>
          </a:stretch>
        </p:blipFill>
        <p:spPr>
          <a:xfrm>
            <a:off x="5069873" y="1970628"/>
            <a:ext cx="5362581" cy="4782441"/>
          </a:xfrm>
          <a:prstGeom prst="rect">
            <a:avLst/>
          </a:prstGeom>
        </p:spPr>
      </p:pic>
    </p:spTree>
    <p:extLst>
      <p:ext uri="{BB962C8B-B14F-4D97-AF65-F5344CB8AC3E}">
        <p14:creationId xmlns:p14="http://schemas.microsoft.com/office/powerpoint/2010/main" val="25180734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71935-3A01-6436-A18C-97D9FA44E23C}"/>
              </a:ext>
            </a:extLst>
          </p:cNvPr>
          <p:cNvSpPr>
            <a:spLocks noGrp="1"/>
          </p:cNvSpPr>
          <p:nvPr>
            <p:ph type="title"/>
          </p:nvPr>
        </p:nvSpPr>
        <p:spPr/>
        <p:txBody>
          <a:bodyPr/>
          <a:lstStyle/>
          <a:p>
            <a:endParaRPr lang="en-US" dirty="0"/>
          </a:p>
        </p:txBody>
      </p:sp>
      <p:pic>
        <p:nvPicPr>
          <p:cNvPr id="5" name="Content Placeholder 4" descr="Graphical user interface, text, application&#10;&#10;Description automatically generated">
            <a:extLst>
              <a:ext uri="{FF2B5EF4-FFF2-40B4-BE49-F238E27FC236}">
                <a16:creationId xmlns:a16="http://schemas.microsoft.com/office/drawing/2014/main" id="{5738FCB7-4667-3F42-939A-9F645D32EDE9}"/>
              </a:ext>
            </a:extLst>
          </p:cNvPr>
          <p:cNvPicPr>
            <a:picLocks noGrp="1" noChangeAspect="1"/>
          </p:cNvPicPr>
          <p:nvPr>
            <p:ph idx="1"/>
          </p:nvPr>
        </p:nvPicPr>
        <p:blipFill>
          <a:blip r:embed="rId3"/>
          <a:stretch>
            <a:fillRect/>
          </a:stretch>
        </p:blipFill>
        <p:spPr>
          <a:xfrm>
            <a:off x="0" y="1918176"/>
            <a:ext cx="7315200" cy="2846280"/>
          </a:xfrm>
        </p:spPr>
      </p:pic>
      <p:pic>
        <p:nvPicPr>
          <p:cNvPr id="7" name="Picture 6" descr="Graphical user interface, text, application, email&#10;&#10;Description automatically generated">
            <a:extLst>
              <a:ext uri="{FF2B5EF4-FFF2-40B4-BE49-F238E27FC236}">
                <a16:creationId xmlns:a16="http://schemas.microsoft.com/office/drawing/2014/main" id="{4281F8C5-6017-1C02-1C8F-B2CF69E1AD76}"/>
              </a:ext>
            </a:extLst>
          </p:cNvPr>
          <p:cNvPicPr>
            <a:picLocks noChangeAspect="1"/>
          </p:cNvPicPr>
          <p:nvPr/>
        </p:nvPicPr>
        <p:blipFill>
          <a:blip r:embed="rId4"/>
          <a:stretch>
            <a:fillRect/>
          </a:stretch>
        </p:blipFill>
        <p:spPr>
          <a:xfrm>
            <a:off x="4419600" y="60109"/>
            <a:ext cx="7772400" cy="4704347"/>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AA6A3B23-EF3A-92EF-BBAC-AB1C8F1BBC03}"/>
              </a:ext>
            </a:extLst>
          </p:cNvPr>
          <p:cNvPicPr>
            <a:picLocks noChangeAspect="1"/>
          </p:cNvPicPr>
          <p:nvPr/>
        </p:nvPicPr>
        <p:blipFill>
          <a:blip r:embed="rId5"/>
          <a:stretch>
            <a:fillRect/>
          </a:stretch>
        </p:blipFill>
        <p:spPr>
          <a:xfrm>
            <a:off x="-17462" y="44627"/>
            <a:ext cx="5533842" cy="1873548"/>
          </a:xfrm>
          <a:prstGeom prst="rect">
            <a:avLst/>
          </a:prstGeom>
        </p:spPr>
      </p:pic>
      <p:pic>
        <p:nvPicPr>
          <p:cNvPr id="15" name="Picture 14" descr="Text&#10;&#10;Description automatically generated">
            <a:extLst>
              <a:ext uri="{FF2B5EF4-FFF2-40B4-BE49-F238E27FC236}">
                <a16:creationId xmlns:a16="http://schemas.microsoft.com/office/drawing/2014/main" id="{D18173CB-025D-A60E-D2DC-BC68489BF328}"/>
              </a:ext>
            </a:extLst>
          </p:cNvPr>
          <p:cNvPicPr>
            <a:picLocks noChangeAspect="1"/>
          </p:cNvPicPr>
          <p:nvPr/>
        </p:nvPicPr>
        <p:blipFill>
          <a:blip r:embed="rId6"/>
          <a:stretch>
            <a:fillRect/>
          </a:stretch>
        </p:blipFill>
        <p:spPr>
          <a:xfrm>
            <a:off x="5636301" y="4918595"/>
            <a:ext cx="6257755" cy="1783393"/>
          </a:xfrm>
          <a:prstGeom prst="rect">
            <a:avLst/>
          </a:prstGeom>
        </p:spPr>
      </p:pic>
      <p:pic>
        <p:nvPicPr>
          <p:cNvPr id="17" name="Picture 16" descr="Graphical user interface, text&#10;&#10;Description automatically generated">
            <a:extLst>
              <a:ext uri="{FF2B5EF4-FFF2-40B4-BE49-F238E27FC236}">
                <a16:creationId xmlns:a16="http://schemas.microsoft.com/office/drawing/2014/main" id="{5411E3B1-8D83-A191-EE7B-5892C5657398}"/>
              </a:ext>
            </a:extLst>
          </p:cNvPr>
          <p:cNvPicPr>
            <a:picLocks noChangeAspect="1"/>
          </p:cNvPicPr>
          <p:nvPr/>
        </p:nvPicPr>
        <p:blipFill>
          <a:blip r:embed="rId7"/>
          <a:stretch>
            <a:fillRect/>
          </a:stretch>
        </p:blipFill>
        <p:spPr>
          <a:xfrm>
            <a:off x="-17462" y="4764457"/>
            <a:ext cx="5533842" cy="2029564"/>
          </a:xfrm>
          <a:prstGeom prst="rect">
            <a:avLst/>
          </a:prstGeom>
        </p:spPr>
      </p:pic>
    </p:spTree>
    <p:extLst>
      <p:ext uri="{BB962C8B-B14F-4D97-AF65-F5344CB8AC3E}">
        <p14:creationId xmlns:p14="http://schemas.microsoft.com/office/powerpoint/2010/main" val="22661502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804FCF02-5B91-6F5F-6561-91DD57BC6F39}"/>
              </a:ext>
            </a:extLst>
          </p:cNvPr>
          <p:cNvPicPr>
            <a:picLocks noGrp="1" noChangeAspect="1"/>
          </p:cNvPicPr>
          <p:nvPr>
            <p:ph idx="1"/>
          </p:nvPr>
        </p:nvPicPr>
        <p:blipFill>
          <a:blip r:embed="rId3"/>
          <a:stretch>
            <a:fillRect/>
          </a:stretch>
        </p:blipFill>
        <p:spPr>
          <a:xfrm>
            <a:off x="643467" y="1288882"/>
            <a:ext cx="10905066" cy="4280236"/>
          </a:xfrm>
          <a:prstGeom prst="rect">
            <a:avLst/>
          </a:prstGeom>
        </p:spPr>
      </p:pic>
    </p:spTree>
    <p:extLst>
      <p:ext uri="{BB962C8B-B14F-4D97-AF65-F5344CB8AC3E}">
        <p14:creationId xmlns:p14="http://schemas.microsoft.com/office/powerpoint/2010/main" val="594020242"/>
      </p:ext>
    </p:extLst>
  </p:cSld>
  <p:clrMapOvr>
    <a:overrideClrMapping bg1="dk1" tx1="lt1" bg2="dk2" tx2="lt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“There never seems to be a convenient time for fundamental change”</a:t>
            </a:r>
          </a:p>
        </p:txBody>
      </p:sp>
      <p:sp>
        <p:nvSpPr>
          <p:cNvPr id="3" name="Content Placeholder 2"/>
          <p:cNvSpPr>
            <a:spLocks noGrp="1"/>
          </p:cNvSpPr>
          <p:nvPr>
            <p:ph idx="1"/>
          </p:nvPr>
        </p:nvSpPr>
        <p:spPr/>
        <p:txBody>
          <a:bodyPr/>
          <a:lstStyle/>
          <a:p>
            <a:pPr marL="82296" indent="0">
              <a:buNone/>
            </a:pPr>
            <a:r>
              <a:rPr lang="en-US" dirty="0"/>
              <a:t> </a:t>
            </a:r>
          </a:p>
        </p:txBody>
      </p:sp>
      <p:sp>
        <p:nvSpPr>
          <p:cNvPr id="6" name="Rectangle 5"/>
          <p:cNvSpPr/>
          <p:nvPr/>
        </p:nvSpPr>
        <p:spPr>
          <a:xfrm>
            <a:off x="3295950" y="5353527"/>
            <a:ext cx="6644812" cy="646331"/>
          </a:xfrm>
          <a:prstGeom prst="rect">
            <a:avLst/>
          </a:prstGeom>
        </p:spPr>
        <p:txBody>
          <a:bodyPr wrap="square">
            <a:spAutoFit/>
          </a:bodyPr>
          <a:lstStyle/>
          <a:p>
            <a:endParaRPr lang="en-US" dirty="0"/>
          </a:p>
          <a:p>
            <a:endParaRPr lang="en-US" dirty="0"/>
          </a:p>
        </p:txBody>
      </p:sp>
      <p:sp>
        <p:nvSpPr>
          <p:cNvPr id="9" name="TextBox 8"/>
          <p:cNvSpPr txBox="1"/>
          <p:nvPr/>
        </p:nvSpPr>
        <p:spPr>
          <a:xfrm>
            <a:off x="4211162" y="1839658"/>
            <a:ext cx="6631411" cy="4524315"/>
          </a:xfrm>
          <a:prstGeom prst="rect">
            <a:avLst/>
          </a:prstGeom>
          <a:noFill/>
        </p:spPr>
        <p:txBody>
          <a:bodyPr wrap="square" rtlCol="0">
            <a:spAutoFit/>
          </a:bodyPr>
          <a:lstStyle/>
          <a:p>
            <a:r>
              <a:rPr lang="en-US" sz="2400" i="1" dirty="0"/>
              <a:t>“We are not so foolish as to expect that everyone will agree with our analysis of the situation or with all of our proposal. If we focus attention on the Academy’s mission and stimulate constructive discussion of how best to achieve this mission, however, then we will have served a worthwhile purpose.”</a:t>
            </a:r>
          </a:p>
          <a:p>
            <a:endParaRPr lang="en-US" sz="2400" i="1" dirty="0"/>
          </a:p>
          <a:p>
            <a:endParaRPr lang="en-US" sz="2400" i="1" dirty="0"/>
          </a:p>
          <a:p>
            <a:endParaRPr lang="en-US" sz="2400" i="1" dirty="0"/>
          </a:p>
          <a:p>
            <a:endParaRPr lang="en-US" sz="2400" i="1" dirty="0"/>
          </a:p>
          <a:p>
            <a:r>
              <a:rPr lang="en-US" sz="2400" i="1" dirty="0"/>
              <a:t>McFall, Manifesto for a Science of Clinical Psychology, 1991</a:t>
            </a:r>
          </a:p>
        </p:txBody>
      </p:sp>
    </p:spTree>
    <p:extLst>
      <p:ext uri="{BB962C8B-B14F-4D97-AF65-F5344CB8AC3E}">
        <p14:creationId xmlns:p14="http://schemas.microsoft.com/office/powerpoint/2010/main" val="29657950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ABBB681-F4D2-40F2-ACC3-DE0B4B488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9388ED0-1FEF-4E11-B488-BD661D1AC1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5847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idx="1"/>
          </p:nvPr>
        </p:nvSpPr>
        <p:spPr>
          <a:xfrm>
            <a:off x="2342978" y="771434"/>
            <a:ext cx="7506045" cy="5254231"/>
          </a:xfrm>
        </p:spPr>
        <p:txBody>
          <a:bodyPr/>
          <a:lstStyle/>
          <a:p>
            <a:pPr marL="83942" indent="0" defTabSz="932688">
              <a:spcBef>
                <a:spcPts val="1224"/>
              </a:spcBef>
              <a:buNone/>
            </a:pPr>
            <a:r>
              <a:rPr lang="en-US" sz="2040" kern="1200">
                <a:solidFill>
                  <a:schemeClr val="tx1">
                    <a:lumMod val="65000"/>
                    <a:lumOff val="35000"/>
                  </a:schemeClr>
                </a:solidFill>
                <a:latin typeface="+mn-lt"/>
                <a:ea typeface="+mn-ea"/>
                <a:cs typeface="+mn-cs"/>
              </a:rPr>
              <a:t> </a:t>
            </a:r>
            <a:endParaRPr lang="en-US"/>
          </a:p>
        </p:txBody>
      </p:sp>
      <p:sp>
        <p:nvSpPr>
          <p:cNvPr id="11" name="TextBox 10"/>
          <p:cNvSpPr txBox="1"/>
          <p:nvPr/>
        </p:nvSpPr>
        <p:spPr>
          <a:xfrm>
            <a:off x="2342978" y="1116812"/>
            <a:ext cx="4116168" cy="4518609"/>
          </a:xfrm>
          <a:prstGeom prst="rect">
            <a:avLst/>
          </a:prstGeom>
          <a:noFill/>
        </p:spPr>
        <p:txBody>
          <a:bodyPr wrap="square" rtlCol="0">
            <a:spAutoFit/>
          </a:bodyPr>
          <a:lstStyle/>
          <a:p>
            <a:pPr defTabSz="466344">
              <a:spcAft>
                <a:spcPts val="600"/>
              </a:spcAft>
            </a:pPr>
            <a:r>
              <a:rPr lang="en-US" sz="2448" kern="1200">
                <a:solidFill>
                  <a:schemeClr val="tx1"/>
                </a:solidFill>
                <a:latin typeface="+mn-lt"/>
                <a:ea typeface="+mn-ea"/>
                <a:cs typeface="+mn-cs"/>
              </a:rPr>
              <a:t>“I always felt that a scientist owes the world only one thing, and that is the truth as he sees it. </a:t>
            </a:r>
            <a:r>
              <a:rPr lang="en-US" sz="2448" b="1" kern="1200">
                <a:solidFill>
                  <a:srgbClr val="FF0000"/>
                </a:solidFill>
                <a:latin typeface="+mn-lt"/>
                <a:ea typeface="+mn-ea"/>
                <a:cs typeface="+mn-cs"/>
              </a:rPr>
              <a:t>If the truth contradicts deeply held beliefs, that is too bad. </a:t>
            </a:r>
            <a:r>
              <a:rPr lang="en-US" sz="2448" kern="1200">
                <a:solidFill>
                  <a:schemeClr val="tx1"/>
                </a:solidFill>
                <a:latin typeface="+mn-lt"/>
                <a:ea typeface="+mn-ea"/>
                <a:cs typeface="+mn-cs"/>
              </a:rPr>
              <a:t>Tact and diplomacy are fine in international relations, in politics, perhaps even in business; </a:t>
            </a:r>
            <a:r>
              <a:rPr lang="en-US" sz="2448" b="1" kern="1200">
                <a:solidFill>
                  <a:srgbClr val="7030A0"/>
                </a:solidFill>
                <a:latin typeface="+mn-lt"/>
                <a:ea typeface="+mn-ea"/>
                <a:cs typeface="+mn-cs"/>
              </a:rPr>
              <a:t>in science only one thing matters, and that is the facts</a:t>
            </a:r>
            <a:r>
              <a:rPr lang="en-US" sz="2448" kern="1200">
                <a:solidFill>
                  <a:schemeClr val="tx1"/>
                </a:solidFill>
                <a:latin typeface="+mn-lt"/>
                <a:ea typeface="+mn-ea"/>
                <a:cs typeface="+mn-cs"/>
              </a:rPr>
              <a:t>.”</a:t>
            </a:r>
            <a:r>
              <a:rPr lang="en-US" sz="1836" kern="1200">
                <a:solidFill>
                  <a:schemeClr val="tx1"/>
                </a:solidFill>
                <a:latin typeface="+mn-lt"/>
                <a:ea typeface="+mn-ea"/>
                <a:cs typeface="+mn-cs"/>
              </a:rPr>
              <a:t> (Eysenck, Rebel with a Cause, 1997) </a:t>
            </a:r>
            <a:endParaRPr lang="en-US"/>
          </a:p>
        </p:txBody>
      </p:sp>
    </p:spTree>
    <p:extLst>
      <p:ext uri="{BB962C8B-B14F-4D97-AF65-F5344CB8AC3E}">
        <p14:creationId xmlns:p14="http://schemas.microsoft.com/office/powerpoint/2010/main" val="1936160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omen and ethnic minority faculty data">
            <a:extLst>
              <a:ext uri="{FF2B5EF4-FFF2-40B4-BE49-F238E27FC236}">
                <a16:creationId xmlns:a16="http://schemas.microsoft.com/office/drawing/2014/main" id="{75067558-0DA7-4500-A21C-36811CA9A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312" y="393290"/>
            <a:ext cx="4414416" cy="5889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79121C0-3346-4C45-BE25-3A8C8D040D3E}"/>
              </a:ext>
            </a:extLst>
          </p:cNvPr>
          <p:cNvSpPr txBox="1"/>
          <p:nvPr/>
        </p:nvSpPr>
        <p:spPr>
          <a:xfrm>
            <a:off x="108155" y="6488668"/>
            <a:ext cx="5422318" cy="369332"/>
          </a:xfrm>
          <a:prstGeom prst="rect">
            <a:avLst/>
          </a:prstGeom>
          <a:noFill/>
        </p:spPr>
        <p:txBody>
          <a:bodyPr wrap="none" rtlCol="0">
            <a:spAutoFit/>
          </a:bodyPr>
          <a:lstStyle/>
          <a:p>
            <a:r>
              <a:rPr lang="en-US" dirty="0"/>
              <a:t>From APA Center for Workforce Studies at </a:t>
            </a:r>
            <a:r>
              <a:rPr lang="en-US" u="sng" dirty="0">
                <a:hlinkClick r:id="rId4"/>
              </a:rPr>
              <a:t>cws@apa.org</a:t>
            </a:r>
            <a:endParaRPr lang="en-US" dirty="0"/>
          </a:p>
        </p:txBody>
      </p:sp>
      <p:sp>
        <p:nvSpPr>
          <p:cNvPr id="7" name="Arrow: Right 6">
            <a:extLst>
              <a:ext uri="{FF2B5EF4-FFF2-40B4-BE49-F238E27FC236}">
                <a16:creationId xmlns:a16="http://schemas.microsoft.com/office/drawing/2014/main" id="{0AF5B515-4C04-4C03-8BCE-9FCF5D41A5A7}"/>
              </a:ext>
            </a:extLst>
          </p:cNvPr>
          <p:cNvSpPr/>
          <p:nvPr/>
        </p:nvSpPr>
        <p:spPr>
          <a:xfrm>
            <a:off x="4643236" y="4522837"/>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2BABFFB6-957B-4A6B-A3F9-3B5F1FD3B667}"/>
              </a:ext>
            </a:extLst>
          </p:cNvPr>
          <p:cNvSpPr/>
          <p:nvPr/>
        </p:nvSpPr>
        <p:spPr>
          <a:xfrm>
            <a:off x="4751390" y="2335163"/>
            <a:ext cx="978408"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A36BA5-33A9-470B-8F0E-45D52E320739}"/>
              </a:ext>
            </a:extLst>
          </p:cNvPr>
          <p:cNvSpPr>
            <a:spLocks noGrp="1"/>
          </p:cNvSpPr>
          <p:nvPr>
            <p:ph type="title"/>
          </p:nvPr>
        </p:nvSpPr>
        <p:spPr/>
        <p:txBody>
          <a:bodyPr/>
          <a:lstStyle/>
          <a:p>
            <a:r>
              <a:rPr lang="en-US" dirty="0"/>
              <a:t>Diversity or (lack thereof) among faculty in psychology (2018)</a:t>
            </a:r>
          </a:p>
        </p:txBody>
      </p:sp>
    </p:spTree>
    <p:extLst>
      <p:ext uri="{BB962C8B-B14F-4D97-AF65-F5344CB8AC3E}">
        <p14:creationId xmlns:p14="http://schemas.microsoft.com/office/powerpoint/2010/main" val="251665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8828" y="1887027"/>
            <a:ext cx="7315200" cy="3255264"/>
          </a:xfrm>
        </p:spPr>
        <p:txBody>
          <a:bodyPr>
            <a:normAutofit fontScale="90000"/>
          </a:bodyPr>
          <a:lstStyle/>
          <a:p>
            <a:r>
              <a:rPr lang="en-US" dirty="0"/>
              <a:t>Promoting health and well-being for clinical science students, faculty, and staff, including addressing burnout</a:t>
            </a:r>
          </a:p>
        </p:txBody>
      </p:sp>
    </p:spTree>
    <p:extLst>
      <p:ext uri="{BB962C8B-B14F-4D97-AF65-F5344CB8AC3E}">
        <p14:creationId xmlns:p14="http://schemas.microsoft.com/office/powerpoint/2010/main" val="1423192582"/>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1000</TotalTime>
  <Words>8220</Words>
  <Application>Microsoft Office PowerPoint</Application>
  <PresentationFormat>Widescreen</PresentationFormat>
  <Paragraphs>529</Paragraphs>
  <Slides>76</Slides>
  <Notes>76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89" baseType="lpstr">
      <vt:lpstr>Arial</vt:lpstr>
      <vt:lpstr>Calibri</vt:lpstr>
      <vt:lpstr>Cambria</vt:lpstr>
      <vt:lpstr>Constantia</vt:lpstr>
      <vt:lpstr>Corbel</vt:lpstr>
      <vt:lpstr>Open Sans</vt:lpstr>
      <vt:lpstr>p22-underground</vt:lpstr>
      <vt:lpstr>PT Serif</vt:lpstr>
      <vt:lpstr>Segoe UI</vt:lpstr>
      <vt:lpstr>Times New Roman</vt:lpstr>
      <vt:lpstr>Wingdings 2</vt:lpstr>
      <vt:lpstr>Frame</vt:lpstr>
      <vt:lpstr>Chart</vt:lpstr>
      <vt:lpstr>Equity and Justice in Clinical Science Training</vt:lpstr>
      <vt:lpstr>Equity and Justice in Clinical Science Training</vt:lpstr>
      <vt:lpstr>Accountability of clinical science training in “moving the needle” for public health by preparing trainees to meet societal needs </vt:lpstr>
      <vt:lpstr>PowerPoint Presentation</vt:lpstr>
      <vt:lpstr>PowerPoint Presentation</vt:lpstr>
      <vt:lpstr>Equitable evaluation of applicants  </vt:lpstr>
      <vt:lpstr>Diversity (or lack thereof) in psychology (2018)</vt:lpstr>
      <vt:lpstr>Diversity or (lack thereof) among faculty in psychology (2018)</vt:lpstr>
      <vt:lpstr>Promoting health and well-being for clinical science students, faculty, and staff, including addressing burnout</vt:lpstr>
      <vt:lpstr>PowerPoint Presentation</vt:lpstr>
      <vt:lpstr>As of December 2022, 81   psychologists had signed the list of signatories (75 named)</vt:lpstr>
      <vt:lpstr>Rates of burnout are high</vt:lpstr>
      <vt:lpstr>CUDCP Trainee Burnout Study Led by Melissa Hunt N = 1189</vt:lpstr>
      <vt:lpstr>PowerPoint Presentation</vt:lpstr>
      <vt:lpstr>Training from a DEI perspective</vt:lpstr>
      <vt:lpstr>PowerPoint Presentation</vt:lpstr>
      <vt:lpstr>Dilemmas</vt:lpstr>
      <vt:lpstr>We can and should make fundamental changes to improve in all of these four interrelated domains</vt:lpstr>
      <vt:lpstr>DEI in Clinical Science: A Student Perspective</vt:lpstr>
      <vt:lpstr>Students in Clinical Science  </vt:lpstr>
      <vt:lpstr>Student Efforts</vt:lpstr>
      <vt:lpstr>Trajectory for Student DEI Efforts</vt:lpstr>
      <vt:lpstr>Clinical Science as defined per Academy Website</vt:lpstr>
      <vt:lpstr>Clinical Science and DEI</vt:lpstr>
      <vt:lpstr>Clinical Science from a DEI Lens</vt:lpstr>
      <vt:lpstr>What are the goals of psychological clinical science?</vt:lpstr>
      <vt:lpstr>Public  Health  Triangle</vt:lpstr>
      <vt:lpstr>Clinical Science  Health  Triangle</vt:lpstr>
      <vt:lpstr>“Why a public health approach is needed to change the tide”</vt:lpstr>
      <vt:lpstr>PowerPoint Presentation</vt:lpstr>
      <vt:lpstr>How do we assess and treat mental illness?</vt:lpstr>
      <vt:lpstr>PsychopathologyCentered Science</vt:lpstr>
      <vt:lpstr> </vt:lpstr>
      <vt:lpstr> </vt:lpstr>
      <vt:lpstr> </vt:lpstr>
      <vt:lpstr>We are persuaded that the future mental health of the nation depends crucially on how, collectively, the costly legacy of poverty is dealt  with.  (IOM, 2009)</vt:lpstr>
      <vt:lpstr>  </vt:lpstr>
      <vt:lpstr>Call to Action</vt:lpstr>
      <vt:lpstr>Call to Action</vt:lpstr>
      <vt:lpstr>“Surviving life’s hardest blows should not be celebrated — or expected. Recovery and reconciliation require reparations and resources. To expect resilience without justice is simply to indifferently accept the status quo.”</vt:lpstr>
      <vt:lpstr>What if clinical science and training were centered on equity, justice, and healing?</vt:lpstr>
      <vt:lpstr>Justice-Centered Clinical Science</vt:lpstr>
      <vt:lpstr>American Psychologist  2019 Special Issue: Racial Trauma: Theory, Research, and Healing</vt:lpstr>
      <vt:lpstr>What is evidence?</vt:lpstr>
      <vt:lpstr>Well-Established Psychosocial Interventions for Childhood Disorders (Adapted from Chambless, 1996, p. 16, and the Task Force on Promotion &amp; Dissemination of Psychological Procedures, 1995, p. 21; cited in Lonigan et al., 1998)</vt:lpstr>
      <vt:lpstr> </vt:lpstr>
      <vt:lpstr>Evidence fails to represent patients, providers, and settings of community mental health (Weisz et al., 2005)</vt:lpstr>
      <vt:lpstr>The  Coral  Reef Crisis </vt:lpstr>
      <vt:lpstr>What if we expanded our research questions, designs, and methods? </vt:lpstr>
      <vt:lpstr>Mental Health Champions</vt:lpstr>
      <vt:lpstr>PowerPoint Presentation</vt:lpstr>
      <vt:lpstr>Swamp Apes</vt:lpstr>
      <vt:lpstr>After all, what is the alternative? Unjust clinical science?</vt:lpstr>
      <vt:lpstr>PowerPoint Presentation</vt:lpstr>
      <vt:lpstr>PowerPoint Presentation</vt:lpstr>
      <vt:lpstr>Who should contribute to expanding the evidence base?</vt:lpstr>
      <vt:lpstr>Equitable  Evaluation of Applicants</vt:lpstr>
      <vt:lpstr>“Admissions is certainly biased because it very reliably produces outcomes that disproportionately admit people who are from backgrounds already represented within the academy and doctoral education.”  (Posselt, 2022)</vt:lpstr>
      <vt:lpstr> </vt:lpstr>
      <vt:lpstr>Beyond Recruitment</vt:lpstr>
      <vt:lpstr>  </vt:lpstr>
      <vt:lpstr>Diversifying means putting systems in place that lift students up and say you belong here.</vt:lpstr>
      <vt:lpstr>PowerPoint Presentation</vt:lpstr>
      <vt:lpstr>PowerPoint Presentation</vt:lpstr>
      <vt:lpstr>“academia's "hidden curriculum" … could make it easier for people from academic families to navigate the otherwise opaque processes of funding, publishing, professional advancement, and more.”  </vt:lpstr>
      <vt:lpstr> </vt:lpstr>
      <vt:lpstr>PowerPoint Presentation</vt:lpstr>
      <vt:lpstr>PowerPoint Presentation</vt:lpstr>
      <vt:lpstr>What will it take to bring faculty and student needs into better alignment?</vt:lpstr>
      <vt:lpstr> </vt:lpstr>
      <vt:lpstr>American Journal of Orthopsychiatry May 2019 Special Issue: Mentoring</vt:lpstr>
      <vt:lpstr> </vt:lpstr>
      <vt:lpstr>PowerPoint Presentation</vt:lpstr>
      <vt:lpstr>PowerPoint Presentation</vt:lpstr>
      <vt:lpstr>“There never seems to be a convenient time for fundamental change”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jdavila</dc:creator>
  <cp:lastModifiedBy>Thomas Rodebaugh</cp:lastModifiedBy>
  <cp:revision>152</cp:revision>
  <dcterms:created xsi:type="dcterms:W3CDTF">2023-04-17T18:12:12Z</dcterms:created>
  <dcterms:modified xsi:type="dcterms:W3CDTF">2023-05-04T00:02:01Z</dcterms:modified>
</cp:coreProperties>
</file>